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4"/>
  </p:notesMasterIdLst>
  <p:sldIdLst>
    <p:sldId id="256" r:id="rId2"/>
    <p:sldId id="259" r:id="rId3"/>
    <p:sldId id="268" r:id="rId4"/>
    <p:sldId id="269" r:id="rId5"/>
    <p:sldId id="270" r:id="rId6"/>
    <p:sldId id="293" r:id="rId7"/>
    <p:sldId id="634" r:id="rId8"/>
    <p:sldId id="434" r:id="rId9"/>
    <p:sldId id="439" r:id="rId10"/>
    <p:sldId id="558" r:id="rId11"/>
    <p:sldId id="611" r:id="rId12"/>
    <p:sldId id="612" r:id="rId13"/>
    <p:sldId id="614" r:id="rId14"/>
    <p:sldId id="624" r:id="rId15"/>
    <p:sldId id="404" r:id="rId16"/>
    <p:sldId id="622" r:id="rId17"/>
    <p:sldId id="680" r:id="rId18"/>
    <p:sldId id="261" r:id="rId19"/>
    <p:sldId id="391" r:id="rId20"/>
    <p:sldId id="393" r:id="rId21"/>
    <p:sldId id="619" r:id="rId22"/>
    <p:sldId id="620" r:id="rId23"/>
    <p:sldId id="621" r:id="rId24"/>
    <p:sldId id="623" r:id="rId25"/>
    <p:sldId id="625" r:id="rId26"/>
    <p:sldId id="627" r:id="rId27"/>
    <p:sldId id="628" r:id="rId28"/>
    <p:sldId id="629" r:id="rId29"/>
    <p:sldId id="636" r:id="rId30"/>
    <p:sldId id="630" r:id="rId31"/>
    <p:sldId id="631" r:id="rId32"/>
    <p:sldId id="633" r:id="rId33"/>
    <p:sldId id="637" r:id="rId34"/>
    <p:sldId id="626" r:id="rId35"/>
    <p:sldId id="681" r:id="rId36"/>
    <p:sldId id="682" r:id="rId37"/>
    <p:sldId id="638" r:id="rId38"/>
    <p:sldId id="640" r:id="rId39"/>
    <p:sldId id="683" r:id="rId40"/>
    <p:sldId id="684" r:id="rId41"/>
    <p:sldId id="685" r:id="rId42"/>
    <p:sldId id="686" r:id="rId43"/>
    <p:sldId id="264" r:id="rId44"/>
    <p:sldId id="687" r:id="rId45"/>
    <p:sldId id="615" r:id="rId46"/>
    <p:sldId id="642" r:id="rId47"/>
    <p:sldId id="644" r:id="rId48"/>
    <p:sldId id="641" r:id="rId49"/>
    <p:sldId id="666" r:id="rId50"/>
    <p:sldId id="668" r:id="rId51"/>
    <p:sldId id="670" r:id="rId52"/>
    <p:sldId id="669" r:id="rId53"/>
    <p:sldId id="671" r:id="rId54"/>
    <p:sldId id="672" r:id="rId55"/>
    <p:sldId id="673" r:id="rId56"/>
    <p:sldId id="674" r:id="rId57"/>
    <p:sldId id="675" r:id="rId58"/>
    <p:sldId id="677" r:id="rId59"/>
    <p:sldId id="679" r:id="rId60"/>
    <p:sldId id="667" r:id="rId61"/>
    <p:sldId id="266" r:id="rId62"/>
    <p:sldId id="648" r:id="rId63"/>
    <p:sldId id="649" r:id="rId64"/>
    <p:sldId id="650" r:id="rId65"/>
    <p:sldId id="651" r:id="rId66"/>
    <p:sldId id="652" r:id="rId67"/>
    <p:sldId id="653" r:id="rId68"/>
    <p:sldId id="654" r:id="rId69"/>
    <p:sldId id="655" r:id="rId70"/>
    <p:sldId id="657" r:id="rId71"/>
    <p:sldId id="656" r:id="rId72"/>
    <p:sldId id="658" r:id="rId73"/>
    <p:sldId id="665" r:id="rId74"/>
    <p:sldId id="660" r:id="rId75"/>
    <p:sldId id="661" r:id="rId76"/>
    <p:sldId id="659" r:id="rId77"/>
    <p:sldId id="662" r:id="rId78"/>
    <p:sldId id="664" r:id="rId79"/>
    <p:sldId id="616" r:id="rId80"/>
    <p:sldId id="688" r:id="rId81"/>
    <p:sldId id="296" r:id="rId82"/>
    <p:sldId id="689" r:id="rId83"/>
    <p:sldId id="690" r:id="rId84"/>
    <p:sldId id="617" r:id="rId85"/>
    <p:sldId id="298" r:id="rId86"/>
    <p:sldId id="618" r:id="rId87"/>
    <p:sldId id="299" r:id="rId88"/>
    <p:sldId id="406" r:id="rId89"/>
    <p:sldId id="646" r:id="rId90"/>
    <p:sldId id="294" r:id="rId91"/>
    <p:sldId id="613" r:id="rId92"/>
    <p:sldId id="403" r:id="rId9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713A7B-67A9-4D75-8DB6-5EF1144DFDAB}">
          <p14:sldIdLst>
            <p14:sldId id="256"/>
            <p14:sldId id="259"/>
            <p14:sldId id="268"/>
          </p14:sldIdLst>
        </p14:section>
        <p14:section name="OVERVIEW" id="{A1F676F1-3B37-4609-877E-0560496DCEB4}">
          <p14:sldIdLst>
            <p14:sldId id="269"/>
            <p14:sldId id="270"/>
            <p14:sldId id="293"/>
            <p14:sldId id="634"/>
            <p14:sldId id="434"/>
            <p14:sldId id="439"/>
            <p14:sldId id="558"/>
            <p14:sldId id="611"/>
            <p14:sldId id="612"/>
            <p14:sldId id="614"/>
            <p14:sldId id="624"/>
            <p14:sldId id="404"/>
            <p14:sldId id="622"/>
            <p14:sldId id="680"/>
          </p14:sldIdLst>
        </p14:section>
        <p14:section name="ETL - Step 1" id="{4BA99C76-C313-45DA-A608-B110FBFA7671}">
          <p14:sldIdLst>
            <p14:sldId id="261"/>
            <p14:sldId id="391"/>
            <p14:sldId id="393"/>
            <p14:sldId id="619"/>
            <p14:sldId id="620"/>
            <p14:sldId id="621"/>
            <p14:sldId id="623"/>
            <p14:sldId id="625"/>
            <p14:sldId id="627"/>
            <p14:sldId id="628"/>
            <p14:sldId id="629"/>
            <p14:sldId id="636"/>
            <p14:sldId id="630"/>
            <p14:sldId id="631"/>
            <p14:sldId id="633"/>
            <p14:sldId id="637"/>
            <p14:sldId id="626"/>
            <p14:sldId id="681"/>
            <p14:sldId id="682"/>
            <p14:sldId id="638"/>
            <p14:sldId id="640"/>
            <p14:sldId id="683"/>
            <p14:sldId id="684"/>
            <p14:sldId id="685"/>
            <p14:sldId id="686"/>
            <p14:sldId id="264"/>
            <p14:sldId id="687"/>
          </p14:sldIdLst>
        </p14:section>
        <p14:section name="ETL - Step 2" id="{7D7DB0C1-EAC8-4AC0-BEF2-A0986D58EBCD}">
          <p14:sldIdLst>
            <p14:sldId id="615"/>
            <p14:sldId id="642"/>
            <p14:sldId id="644"/>
            <p14:sldId id="641"/>
            <p14:sldId id="666"/>
            <p14:sldId id="668"/>
            <p14:sldId id="670"/>
            <p14:sldId id="669"/>
            <p14:sldId id="671"/>
            <p14:sldId id="672"/>
            <p14:sldId id="673"/>
            <p14:sldId id="674"/>
            <p14:sldId id="675"/>
            <p14:sldId id="677"/>
            <p14:sldId id="679"/>
            <p14:sldId id="667"/>
            <p14:sldId id="266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7"/>
            <p14:sldId id="656"/>
            <p14:sldId id="658"/>
            <p14:sldId id="665"/>
            <p14:sldId id="660"/>
            <p14:sldId id="661"/>
            <p14:sldId id="659"/>
            <p14:sldId id="662"/>
            <p14:sldId id="664"/>
          </p14:sldIdLst>
        </p14:section>
        <p14:section name="ETL - Step 3" id="{B5C09695-2250-40D5-8080-C01D06D51030}">
          <p14:sldIdLst>
            <p14:sldId id="616"/>
            <p14:sldId id="688"/>
            <p14:sldId id="296"/>
            <p14:sldId id="689"/>
            <p14:sldId id="690"/>
          </p14:sldIdLst>
        </p14:section>
        <p14:section name="ETL - Step 4" id="{3C1589BE-DFB2-42EB-A5C6-6DEBBE7B37C2}">
          <p14:sldIdLst>
            <p14:sldId id="617"/>
            <p14:sldId id="298"/>
            <p14:sldId id="618"/>
          </p14:sldIdLst>
        </p14:section>
        <p14:section name="ETL Pain Points" id="{2D40E571-C91D-4759-AB77-E6E631437A72}">
          <p14:sldIdLst>
            <p14:sldId id="299"/>
            <p14:sldId id="406"/>
            <p14:sldId id="646"/>
            <p14:sldId id="294"/>
            <p14:sldId id="613"/>
            <p14:sldId id="4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oss, Erica " initials="EAV" lastIdx="2" clrIdx="0">
    <p:extLst>
      <p:ext uri="{19B8F6BF-5375-455C-9EA6-DF929625EA0E}">
        <p15:presenceInfo xmlns:p15="http://schemas.microsoft.com/office/powerpoint/2012/main" userId="Voss, Erica " providerId="None"/>
      </p:ext>
    </p:extLst>
  </p:cmAuthor>
  <p:cmAuthor id="2" name="Blacketer, Clair" initials="CB" lastIdx="4" clrIdx="1">
    <p:extLst>
      <p:ext uri="{19B8F6BF-5375-455C-9EA6-DF929625EA0E}">
        <p15:presenceInfo xmlns:p15="http://schemas.microsoft.com/office/powerpoint/2012/main" userId="Blacketer, Cla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434"/>
    <a:srgbClr val="FFFFFF"/>
    <a:srgbClr val="DEA49B"/>
    <a:srgbClr val="D91965"/>
    <a:srgbClr val="C17DBE"/>
    <a:srgbClr val="E30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96" autoAdjust="0"/>
  </p:normalViewPr>
  <p:slideViewPr>
    <p:cSldViewPr snapToGrid="0">
      <p:cViewPr varScale="1">
        <p:scale>
          <a:sx n="112" d="100"/>
          <a:sy n="112" d="100"/>
        </p:scale>
        <p:origin x="94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BD6CE-3AE1-400E-9F80-6862E462E1F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55441-FB42-4C34-B5D6-1F6C2C1C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30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14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26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659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87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0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0425"/>
            <a:ext cx="6096000" cy="1755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7" name="Picture 3" descr="C:\Users\pryan4\Downloads\want-impact-public-health-help-shape-journey-ahead\OHDSI logo with text - vertical - 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875375"/>
            <a:ext cx="2682875" cy="3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92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2.wdp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nthetichealth/synthea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ynthetichealth/synthea/wiki/CSV-File-Data-Dictionary#medications" TargetMode="External"/><Relationship Id="rId3" Type="http://schemas.openxmlformats.org/officeDocument/2006/relationships/hyperlink" Target="https://github.com/synthetichealth/synthea/wiki/CSV-File-Data-Dictionary#careplans" TargetMode="External"/><Relationship Id="rId7" Type="http://schemas.openxmlformats.org/officeDocument/2006/relationships/hyperlink" Target="https://github.com/synthetichealth/synthea/wiki/CSV-File-Data-Dictionary#immunizations" TargetMode="External"/><Relationship Id="rId12" Type="http://schemas.openxmlformats.org/officeDocument/2006/relationships/hyperlink" Target="https://github.com/synthetichealth/synthea/wiki/CSV-File-Data-Dictionary#procedures" TargetMode="External"/><Relationship Id="rId2" Type="http://schemas.openxmlformats.org/officeDocument/2006/relationships/hyperlink" Target="https://github.com/synthetichealth/synthea/wiki/CSV-File-Data-Dictionary#allerg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nthetichealth/synthea/wiki/CSV-File-Data-Dictionary#imaging-studies" TargetMode="External"/><Relationship Id="rId11" Type="http://schemas.openxmlformats.org/officeDocument/2006/relationships/hyperlink" Target="https://github.com/synthetichealth/synthea/wiki/CSV-File-Data-Dictionary#patients" TargetMode="External"/><Relationship Id="rId5" Type="http://schemas.openxmlformats.org/officeDocument/2006/relationships/hyperlink" Target="https://github.com/synthetichealth/synthea/wiki/CSV-File-Data-Dictionary#encounters" TargetMode="External"/><Relationship Id="rId10" Type="http://schemas.openxmlformats.org/officeDocument/2006/relationships/hyperlink" Target="https://github.com/synthetichealth/synthea/wiki/CSV-File-Data-Dictionary#organizations" TargetMode="External"/><Relationship Id="rId4" Type="http://schemas.openxmlformats.org/officeDocument/2006/relationships/hyperlink" Target="https://github.com/synthetichealth/synthea/wiki/CSV-File-Data-Dictionary#conditions" TargetMode="External"/><Relationship Id="rId9" Type="http://schemas.openxmlformats.org/officeDocument/2006/relationships/hyperlink" Target="https://github.com/synthetichealth/synthea/wiki/CSV-File-Data-Dictionary#observation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Tutorial-ET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1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ohdsi.github.io/ETL-Synthe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://forums.ohdsi.org/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github.com/OHDSI/CommonDataModel/wik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hemis" TargetMode="External"/><Relationship Id="rId5" Type="http://schemas.openxmlformats.org/officeDocument/2006/relationships/hyperlink" Target="http://www.ohdsi.org/web/wiki/doku.php?id=resources:2018_data_network" TargetMode="External"/><Relationship Id="rId4" Type="http://schemas.openxmlformats.org/officeDocument/2006/relationships/hyperlink" Target="http://forums.ohdsi.org/c/cdm-builders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athena.ohdsi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github.com/OHDSI/Usagi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OHDSI/Tutorial-ETL/blob/master/materials/Usagi/DUTCH_ICPC_CONDITION_CODES_TO_MAP.xlsx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ohdsi.org/web/wiki/doku.php?id=documentation:software:usag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60.jpeg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31.gif"/><Relationship Id="rId4" Type="http://schemas.openxmlformats.org/officeDocument/2006/relationships/image" Target="../media/image5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8.png"/><Relationship Id="rId7" Type="http://schemas.microsoft.com/office/2007/relationships/hdphoto" Target="../media/hdphoto2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commons.wikimedia.org/wiki/File:Tulliana_bug.png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pusheen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C442-C1E2-4DAE-A87E-82243E5A9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OMOP Common Data Model Extract, Transform &amp; Load Tutorial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76F70-E2C9-4CD8-A7AB-544D87A08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Clair Blacketer</a:t>
            </a:r>
          </a:p>
          <a:p>
            <a:r>
              <a:rPr lang="en-US" dirty="0"/>
              <a:t>Mui van Zandt</a:t>
            </a:r>
          </a:p>
          <a:p>
            <a:r>
              <a:rPr lang="en-US" dirty="0"/>
              <a:t>Erica A. Voss</a:t>
            </a:r>
          </a:p>
        </p:txBody>
      </p:sp>
    </p:spTree>
    <p:extLst>
      <p:ext uri="{BB962C8B-B14F-4D97-AF65-F5344CB8AC3E}">
        <p14:creationId xmlns:p14="http://schemas.microsoft.com/office/powerpoint/2010/main" val="346861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FC8B-EA6C-4F1D-9362-73C8B3D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5BE79-B18F-467C-A605-F1E0C89B20EF}"/>
              </a:ext>
            </a:extLst>
          </p:cNvPr>
          <p:cNvSpPr txBox="1"/>
          <p:nvPr/>
        </p:nvSpPr>
        <p:spPr>
          <a:xfrm>
            <a:off x="217714" y="1163963"/>
            <a:ext cx="490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Ability to pursue </a:t>
            </a:r>
            <a:r>
              <a:rPr lang="en-US" b="1" dirty="0"/>
              <a:t>cross-institutional collaborations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BD520-158A-4F9D-8053-D1E339C9B6DA}"/>
              </a:ext>
            </a:extLst>
          </p:cNvPr>
          <p:cNvSpPr txBox="1"/>
          <p:nvPr/>
        </p:nvSpPr>
        <p:spPr>
          <a:xfrm>
            <a:off x="4088467" y="1623634"/>
            <a:ext cx="481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 </a:t>
            </a:r>
            <a:r>
              <a:rPr lang="en-US" b="1" dirty="0">
                <a:solidFill>
                  <a:srgbClr val="0070C0"/>
                </a:solidFill>
              </a:rPr>
              <a:t>one program </a:t>
            </a:r>
            <a:r>
              <a:rPr lang="en-US" dirty="0">
                <a:solidFill>
                  <a:srgbClr val="0070C0"/>
                </a:solidFill>
              </a:rPr>
              <a:t>to run on multiple data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7808A-0BD0-4866-AD62-B6A9D1F8BD36}"/>
              </a:ext>
            </a:extLst>
          </p:cNvPr>
          <p:cNvSpPr txBox="1"/>
          <p:nvPr/>
        </p:nvSpPr>
        <p:spPr>
          <a:xfrm>
            <a:off x="274688" y="2084539"/>
            <a:ext cx="722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OMOP Vocabularies has greatly increased our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ability to find relevant codes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C6A44-5B7F-46FC-8753-68904A57D29A}"/>
              </a:ext>
            </a:extLst>
          </p:cNvPr>
          <p:cNvSpPr txBox="1"/>
          <p:nvPr/>
        </p:nvSpPr>
        <p:spPr>
          <a:xfrm>
            <a:off x="3510639" y="2544827"/>
            <a:ext cx="517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truly </a:t>
            </a:r>
            <a:r>
              <a:rPr lang="en-US" b="1" dirty="0"/>
              <a:t>know your data </a:t>
            </a:r>
            <a:r>
              <a:rPr lang="en-US" dirty="0"/>
              <a:t>if you convert it to the CDM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2F75C-C778-453C-BD7E-AB203C174E43}"/>
              </a:ext>
            </a:extLst>
          </p:cNvPr>
          <p:cNvSpPr txBox="1"/>
          <p:nvPr/>
        </p:nvSpPr>
        <p:spPr>
          <a:xfrm>
            <a:off x="299353" y="3005115"/>
            <a:ext cx="687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If you know a problem with your data, you can use the </a:t>
            </a:r>
            <a:r>
              <a:rPr lang="en-US" b="1" dirty="0">
                <a:solidFill>
                  <a:srgbClr val="0070C0"/>
                </a:solidFill>
              </a:rPr>
              <a:t>ETL to address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08DA1-4DBF-4503-A146-4A2457F1A6D3}"/>
              </a:ext>
            </a:extLst>
          </p:cNvPr>
          <p:cNvSpPr txBox="1"/>
          <p:nvPr/>
        </p:nvSpPr>
        <p:spPr>
          <a:xfrm>
            <a:off x="299353" y="3925691"/>
            <a:ext cx="647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</a:t>
            </a:r>
            <a:r>
              <a:rPr lang="en-US" b="1" dirty="0"/>
              <a:t>standardized tools </a:t>
            </a:r>
            <a:r>
              <a:rPr lang="en-US" dirty="0"/>
              <a:t>developed by OHDSI like ATLAS and </a:t>
            </a:r>
            <a:br>
              <a:rPr lang="en-US" dirty="0"/>
            </a:br>
            <a:r>
              <a:rPr lang="en-US" dirty="0"/>
              <a:t>the Patient Level Prediction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4821E-156D-4DF2-BAC2-3942511C776F}"/>
              </a:ext>
            </a:extLst>
          </p:cNvPr>
          <p:cNvSpPr txBox="1"/>
          <p:nvPr/>
        </p:nvSpPr>
        <p:spPr>
          <a:xfrm>
            <a:off x="1777199" y="3465403"/>
            <a:ext cx="740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b="1" dirty="0">
                <a:effectLst/>
              </a:rPr>
              <a:t>Whole community of researchers </a:t>
            </a:r>
            <a:r>
              <a:rPr lang="en-US" dirty="0">
                <a:effectLst/>
              </a:rPr>
              <a:t>across diverse organizations and countries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F3AE5-9DE9-47E4-8268-978522C563E5}"/>
              </a:ext>
            </a:extLst>
          </p:cNvPr>
          <p:cNvSpPr txBox="1"/>
          <p:nvPr/>
        </p:nvSpPr>
        <p:spPr>
          <a:xfrm>
            <a:off x="2855631" y="4662978"/>
            <a:ext cx="612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The CDM brings </a:t>
            </a:r>
            <a:r>
              <a:rPr lang="en-US" b="1" dirty="0">
                <a:effectLst/>
              </a:rPr>
              <a:t>consistency </a:t>
            </a:r>
            <a:r>
              <a:rPr lang="en-US" dirty="0">
                <a:effectLst/>
              </a:rPr>
              <a:t>to observational research through </a:t>
            </a:r>
          </a:p>
          <a:p>
            <a:r>
              <a:rPr lang="en-US" dirty="0">
                <a:effectLst/>
              </a:rPr>
              <a:t>standardization of many of its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76DE2-1482-4921-9747-CD98C7CA9D4C}"/>
              </a:ext>
            </a:extLst>
          </p:cNvPr>
          <p:cNvSpPr txBox="1"/>
          <p:nvPr/>
        </p:nvSpPr>
        <p:spPr>
          <a:xfrm>
            <a:off x="299353" y="5400265"/>
            <a:ext cx="860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Buy vs Build:  leverage an entire community of technical and scientific capability for </a:t>
            </a:r>
            <a:r>
              <a:rPr lang="en-US" b="1" dirty="0">
                <a:effectLst/>
              </a:rPr>
              <a:t>“free”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86BD5-62AE-47D3-B875-4F1B5D63312F}"/>
              </a:ext>
            </a:extLst>
          </p:cNvPr>
          <p:cNvSpPr txBox="1"/>
          <p:nvPr/>
        </p:nvSpPr>
        <p:spPr>
          <a:xfrm>
            <a:off x="2088981" y="5860551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observational research towards </a:t>
            </a:r>
            <a:r>
              <a:rPr lang="en-US" b="1" dirty="0"/>
              <a:t>open science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478CE-7F5D-4879-BD71-84828D15F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3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2CF2-93AC-4145-9DFA-C5D7C8E0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80990D-55EE-4998-933C-0017ED921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666841"/>
              </p:ext>
            </p:extLst>
          </p:nvPr>
        </p:nvGraphicFramePr>
        <p:xfrm>
          <a:off x="446314" y="1396999"/>
          <a:ext cx="8240487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6829">
                  <a:extLst>
                    <a:ext uri="{9D8B030D-6E8A-4147-A177-3AD203B41FA5}">
                      <a16:colId xmlns:a16="http://schemas.microsoft.com/office/drawing/2014/main" val="4249117797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2072997339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1226616620"/>
                    </a:ext>
                  </a:extLst>
                </a:gridCol>
              </a:tblGrid>
              <a:tr h="26851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Regulator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Data Source Owners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Small to Medium Enterprises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844666"/>
                  </a:ext>
                </a:extLst>
              </a:tr>
              <a:tr h="22112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Increased capacity to carry out studies with big geographical coverage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Increased capacity to look at patients holistically across health systems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Easier assessment of </a:t>
                      </a:r>
                      <a:r>
                        <a:rPr lang="en-US" sz="2000" b="1" dirty="0"/>
                        <a:t>data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interoperability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-&gt; added value for your data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effective use of (limited) resources, 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competitiveness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PETER TO SEND 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10399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1CAA1-0F4B-4243-A0C4-2C893A119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79B7CA-9CD6-421F-A2B8-15182AD343CA}"/>
              </a:ext>
            </a:extLst>
          </p:cNvPr>
          <p:cNvSpPr/>
          <p:nvPr/>
        </p:nvSpPr>
        <p:spPr>
          <a:xfrm>
            <a:off x="1741714" y="1273629"/>
            <a:ext cx="5617029" cy="354874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 SENDING ME THIS</a:t>
            </a:r>
          </a:p>
        </p:txBody>
      </p:sp>
      <p:pic>
        <p:nvPicPr>
          <p:cNvPr id="7" name="Picture 2" descr="Bitmoji Image">
            <a:extLst>
              <a:ext uri="{FF2B5EF4-FFF2-40B4-BE49-F238E27FC236}">
                <a16:creationId xmlns:a16="http://schemas.microsoft.com/office/drawing/2014/main" id="{0411A2A4-5AC7-4851-AAE3-D84AE60F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99" y="4053286"/>
            <a:ext cx="2269354" cy="226935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212133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AA83-3979-428D-9B3A-A9FF8AC5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B40F-AF05-4245-B541-FC7B31F49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Extract, Transform, Load</a:t>
            </a:r>
          </a:p>
          <a:p>
            <a:endParaRPr lang="en-US" dirty="0"/>
          </a:p>
          <a:p>
            <a:r>
              <a:rPr lang="en-US" dirty="0"/>
              <a:t>In order to get from our native/raw data into the OMOP CDM we need to design and develop and ETL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 in </a:t>
            </a:r>
            <a:r>
              <a:rPr lang="en-US" dirty="0" err="1"/>
              <a:t>ETLing</a:t>
            </a:r>
            <a:r>
              <a:rPr lang="en-US" dirty="0"/>
              <a:t> is standardize the format and terminology</a:t>
            </a:r>
          </a:p>
          <a:p>
            <a:endParaRPr lang="en-US" dirty="0"/>
          </a:p>
          <a:p>
            <a:r>
              <a:rPr lang="en-US" dirty="0"/>
              <a:t>This tutorial</a:t>
            </a:r>
          </a:p>
          <a:p>
            <a:pPr lvl="1"/>
            <a:r>
              <a:rPr lang="en-US" dirty="0"/>
              <a:t>Will teach you best practices around designing an ETL and CDM maintenance</a:t>
            </a:r>
          </a:p>
          <a:p>
            <a:pPr lvl="1"/>
            <a:r>
              <a:rPr lang="en-US" dirty="0"/>
              <a:t>Will not teach you how to program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2D7EF-0E8C-4453-8B0C-276635A0F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 descr="https://www.ohdsi-europe.org/images/pathfigure.png">
            <a:extLst>
              <a:ext uri="{FF2B5EF4-FFF2-40B4-BE49-F238E27FC236}">
                <a16:creationId xmlns:a16="http://schemas.microsoft.com/office/drawing/2014/main" id="{04812841-D4BE-4154-97E5-04498657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652712"/>
            <a:ext cx="52768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6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26" name="Picture 2" descr="alt text">
            <a:extLst>
              <a:ext uri="{FF2B5EF4-FFF2-40B4-BE49-F238E27FC236}">
                <a16:creationId xmlns:a16="http://schemas.microsoft.com/office/drawing/2014/main" id="{08F4DE72-AD56-4469-BCF1-2570F876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43" y="5176886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C662B725-B696-4291-AAE2-ACE3B437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0" y="5189299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6B4AB1-3FF5-4B72-9581-A5DB1DE1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5" y="5165486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888B8901-38FA-453D-853D-ECE900F9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36" y="5118974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85E4A7-D03F-4EFC-BEAF-E9F02D6D3C64}"/>
              </a:ext>
            </a:extLst>
          </p:cNvPr>
          <p:cNvSpPr txBox="1"/>
          <p:nvPr/>
        </p:nvSpPr>
        <p:spPr>
          <a:xfrm rot="16200000">
            <a:off x="-477164" y="5411489"/>
            <a:ext cx="146602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OHDSI Tools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21BB490-F3C3-49B0-9E00-4729A1FE91D9}"/>
              </a:ext>
            </a:extLst>
          </p:cNvPr>
          <p:cNvCxnSpPr>
            <a:cxnSpLocks/>
          </p:cNvCxnSpPr>
          <p:nvPr/>
        </p:nvCxnSpPr>
        <p:spPr>
          <a:xfrm>
            <a:off x="440512" y="4863145"/>
            <a:ext cx="85402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E7CF4-144C-41ED-A8EC-8F2CF1E39F7A}"/>
              </a:ext>
            </a:extLst>
          </p:cNvPr>
          <p:cNvSpPr/>
          <p:nvPr/>
        </p:nvSpPr>
        <p:spPr>
          <a:xfrm>
            <a:off x="501006" y="5822711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BF8E0F-1417-452C-99F5-CB3E9FB9D821}"/>
              </a:ext>
            </a:extLst>
          </p:cNvPr>
          <p:cNvSpPr/>
          <p:nvPr/>
        </p:nvSpPr>
        <p:spPr>
          <a:xfrm>
            <a:off x="1493969" y="5857425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EB7CC5-E15C-4E4E-B709-8CE84C7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59" y="5118974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C6399E-6E5D-4750-8A54-848ABB3BAB38}"/>
              </a:ext>
            </a:extLst>
          </p:cNvPr>
          <p:cNvSpPr/>
          <p:nvPr/>
        </p:nvSpPr>
        <p:spPr>
          <a:xfrm>
            <a:off x="7754993" y="5810913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40" name="Picture 4" descr="alt text">
            <a:extLst>
              <a:ext uri="{FF2B5EF4-FFF2-40B4-BE49-F238E27FC236}">
                <a16:creationId xmlns:a16="http://schemas.microsoft.com/office/drawing/2014/main" id="{F9E85829-930F-413F-8AD2-7F3326E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47" y="5156161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05BD990-975B-463D-8E8E-37655C8F614A}"/>
              </a:ext>
            </a:extLst>
          </p:cNvPr>
          <p:cNvSpPr/>
          <p:nvPr/>
        </p:nvSpPr>
        <p:spPr>
          <a:xfrm>
            <a:off x="4795793" y="5789573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73133E-26A1-4A28-9F23-A654427D2094}"/>
              </a:ext>
            </a:extLst>
          </p:cNvPr>
          <p:cNvSpPr/>
          <p:nvPr/>
        </p:nvSpPr>
        <p:spPr>
          <a:xfrm>
            <a:off x="5620181" y="5893393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ACHILLES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9CE1E1-527D-410C-8FF4-2F932A3A7660}"/>
              </a:ext>
            </a:extLst>
          </p:cNvPr>
          <p:cNvSpPr/>
          <p:nvPr/>
        </p:nvSpPr>
        <p:spPr>
          <a:xfrm>
            <a:off x="3361630" y="5810913"/>
            <a:ext cx="8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Usagi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BC580-384D-4205-8E7F-FF123EBA3EF9}"/>
              </a:ext>
            </a:extLst>
          </p:cNvPr>
          <p:cNvGrpSpPr/>
          <p:nvPr/>
        </p:nvGrpSpPr>
        <p:grpSpPr>
          <a:xfrm>
            <a:off x="440512" y="720515"/>
            <a:ext cx="8733012" cy="3919603"/>
            <a:chOff x="440512" y="720515"/>
            <a:chExt cx="8733012" cy="3919603"/>
          </a:xfrm>
        </p:grpSpPr>
        <p:pic>
          <p:nvPicPr>
            <p:cNvPr id="4" name="Picture 12" descr="Image result for pusheen transparent background">
              <a:extLst>
                <a:ext uri="{FF2B5EF4-FFF2-40B4-BE49-F238E27FC236}">
                  <a16:creationId xmlns:a16="http://schemas.microsoft.com/office/drawing/2014/main" id="{64DC4356-8ACD-4E8A-8906-796F627AA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60" y="1058180"/>
              <a:ext cx="1319346" cy="13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Related image">
              <a:extLst>
                <a:ext uri="{FF2B5EF4-FFF2-40B4-BE49-F238E27FC236}">
                  <a16:creationId xmlns:a16="http://schemas.microsoft.com/office/drawing/2014/main" id="{F8A09326-3F61-43A9-B3C8-A08025658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230" y="1005611"/>
              <a:ext cx="1466020" cy="142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pusheen transparent background">
              <a:extLst>
                <a:ext uri="{FF2B5EF4-FFF2-40B4-BE49-F238E27FC236}">
                  <a16:creationId xmlns:a16="http://schemas.microsoft.com/office/drawing/2014/main" id="{602EEC01-2031-4541-ABCA-9D3501D0D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083" y="2715198"/>
              <a:ext cx="1522917" cy="152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EF42C-B9E7-4EFD-9FB2-A3BC0D3A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7840" y="2772095"/>
              <a:ext cx="1466020" cy="1466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F0986C-3086-4343-BC3C-40795769FE0B}"/>
                </a:ext>
              </a:extLst>
            </p:cNvPr>
            <p:cNvSpPr/>
            <p:nvPr/>
          </p:nvSpPr>
          <p:spPr>
            <a:xfrm>
              <a:off x="440512" y="2377526"/>
              <a:ext cx="17852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Data experts and CDM experts together design the ETL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18EFB59-8E91-409A-9CBD-551223DB5EC9}"/>
                </a:ext>
              </a:extLst>
            </p:cNvPr>
            <p:cNvSpPr/>
            <p:nvPr/>
          </p:nvSpPr>
          <p:spPr>
            <a:xfrm>
              <a:off x="2234154" y="1190269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31D9C-EAF8-41C8-ACAF-AEFB9A49F33A}"/>
                </a:ext>
              </a:extLst>
            </p:cNvPr>
            <p:cNvSpPr/>
            <p:nvPr/>
          </p:nvSpPr>
          <p:spPr>
            <a:xfrm>
              <a:off x="3031312" y="2390392"/>
              <a:ext cx="1872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People with medical knowledge create the code mappings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C5A98A-9940-49F1-9348-2A1FD855F569}"/>
                </a:ext>
              </a:extLst>
            </p:cNvPr>
            <p:cNvSpPr/>
            <p:nvPr/>
          </p:nvSpPr>
          <p:spPr>
            <a:xfrm>
              <a:off x="4737308" y="1142836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croll: Vertical 17">
              <a:extLst>
                <a:ext uri="{FF2B5EF4-FFF2-40B4-BE49-F238E27FC236}">
                  <a16:creationId xmlns:a16="http://schemas.microsoft.com/office/drawing/2014/main" id="{47477091-7490-4EAA-B659-CB919F25CA1D}"/>
                </a:ext>
              </a:extLst>
            </p:cNvPr>
            <p:cNvSpPr/>
            <p:nvPr/>
          </p:nvSpPr>
          <p:spPr>
            <a:xfrm>
              <a:off x="6703860" y="1435839"/>
              <a:ext cx="675609" cy="762162"/>
            </a:xfrm>
            <a:prstGeom prst="verticalScroll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57C5DC-9137-46C8-BDA3-A04C5FDBB48A}"/>
                </a:ext>
              </a:extLst>
            </p:cNvPr>
            <p:cNvSpPr/>
            <p:nvPr/>
          </p:nvSpPr>
          <p:spPr>
            <a:xfrm>
              <a:off x="7041664" y="3985086"/>
              <a:ext cx="2131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 technical person implements the ETL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68B54E-2BA6-44E8-94A8-373DAB5C8856}"/>
                </a:ext>
              </a:extLst>
            </p:cNvPr>
            <p:cNvSpPr/>
            <p:nvPr/>
          </p:nvSpPr>
          <p:spPr>
            <a:xfrm>
              <a:off x="4972447" y="3993787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All are involved in quality control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D76B0E6-2009-439E-849A-B4796F42C701}"/>
                </a:ext>
              </a:extLst>
            </p:cNvPr>
            <p:cNvSpPr/>
            <p:nvPr/>
          </p:nvSpPr>
          <p:spPr>
            <a:xfrm rot="2775711">
              <a:off x="7462135" y="2307312"/>
              <a:ext cx="669579" cy="6642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570E993-5EE1-4461-9A1A-939E9E79CFCD}"/>
                </a:ext>
              </a:extLst>
            </p:cNvPr>
            <p:cNvSpPr/>
            <p:nvPr/>
          </p:nvSpPr>
          <p:spPr>
            <a:xfrm rot="10800000">
              <a:off x="6630060" y="3177312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D073CD2-594A-44E0-B4B2-5C9F74E92EE5}"/>
                </a:ext>
              </a:extLst>
            </p:cNvPr>
            <p:cNvSpPr/>
            <p:nvPr/>
          </p:nvSpPr>
          <p:spPr>
            <a:xfrm rot="18993669">
              <a:off x="5921350" y="2121135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C04D1-8B1E-4BD9-82F7-1682700481A9}"/>
                </a:ext>
              </a:extLst>
            </p:cNvPr>
            <p:cNvSpPr/>
            <p:nvPr/>
          </p:nvSpPr>
          <p:spPr>
            <a:xfrm>
              <a:off x="6161056" y="720515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ETL Documentation 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C040-C47D-468D-A267-557F8FC3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7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9C6A-646D-423A-B262-B9E6EC4B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B3F90-8DE1-4D96-9DF9-064E01DDB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268923"/>
            <a:ext cx="8229600" cy="4807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4F63-5583-4EAF-AE67-6C091EDCC9D2}"/>
              </a:ext>
            </a:extLst>
          </p:cNvPr>
          <p:cNvSpPr/>
          <p:nvPr/>
        </p:nvSpPr>
        <p:spPr>
          <a:xfrm>
            <a:off x="228600" y="648866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http://www.ohdsi.org/web/wiki/doku.php?id=documentation:etl_best_practices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B6C05-9121-45C9-91DE-09194F740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9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B8C9-7058-4C2D-93EE-2FC8C222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Exercises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5A8CD-4746-4258-BFEB-3954DE21B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Scan a database with White Rabbit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Build a ETL document with Rabbit in a Hat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Mapping Source Codes by with the OMOP Vocabulary and USAGI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R and SQL TO BUILD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4BE81-F20A-4526-8CB2-10444FF61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2" descr="Image result for pusheen working">
            <a:extLst>
              <a:ext uri="{FF2B5EF4-FFF2-40B4-BE49-F238E27FC236}">
                <a16:creationId xmlns:a16="http://schemas.microsoft.com/office/drawing/2014/main" id="{1E6F73AE-14F6-417E-A547-CDEEAFE498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982" y="4104595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311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2220686" y="1887880"/>
            <a:ext cx="1524000" cy="224869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30EBD28-2141-4239-AE31-E1B986E5AA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38A21-AE4B-4E4B-941F-987E4DF46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this tutorial will provide . . .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C6DDBA-8A53-4085-9731-ED5D79F2EE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Suggested process for developing a CDM ETL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OHDSI ETL tools: White Rabbit, Rabbit-In-A-Hat, and Usagi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Resources like the CDM Wiki and THEMIS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Generation of a simple ETL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1726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CT Scan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57B2E0D1-E874-4F9C-9BBE-667ECBF9E0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AF8B-9626-4A2C-BBCC-2EB2596F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C347-0741-4D9F-B399-813AF86F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Synthea</a:t>
            </a:r>
            <a:r>
              <a:rPr lang="en-US" sz="2400" baseline="30000" dirty="0" err="1"/>
              <a:t>TM</a:t>
            </a:r>
            <a:r>
              <a:rPr lang="en-US" sz="2400" dirty="0"/>
              <a:t> is a Synthetic Patient Population Simulator. The goal is to output synthetic, realistic (but not real), patient data and associated health records in a variety of formats.</a:t>
            </a:r>
          </a:p>
          <a:p>
            <a:endParaRPr lang="en-US" sz="2400" dirty="0"/>
          </a:p>
          <a:p>
            <a:r>
              <a:rPr lang="en-US" sz="2400" dirty="0"/>
              <a:t>The resulting data is free from cost, privacy, and security restrictions. It can be used without restriction for a variety of secondary uses in academia, research, industry, and government (although a citation would be appreciated).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https://github.com/synthetichealth/synthea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4606A-64A8-4BF6-9099-AC6FA66B46EA}"/>
              </a:ext>
            </a:extLst>
          </p:cNvPr>
          <p:cNvSpPr txBox="1"/>
          <p:nvPr/>
        </p:nvSpPr>
        <p:spPr>
          <a:xfrm>
            <a:off x="152400" y="5710664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Walonoski</a:t>
            </a:r>
            <a:r>
              <a:rPr lang="en-US" sz="1200" dirty="0"/>
              <a:t> J, Kramer M, Nichols J, </a:t>
            </a:r>
            <a:r>
              <a:rPr lang="en-US" sz="1200" dirty="0" err="1"/>
              <a:t>Quina</a:t>
            </a:r>
            <a:r>
              <a:rPr lang="en-US" sz="1200" dirty="0"/>
              <a:t> A, </a:t>
            </a:r>
            <a:r>
              <a:rPr lang="en-US" sz="1200" dirty="0" err="1"/>
              <a:t>Moesel</a:t>
            </a:r>
            <a:r>
              <a:rPr lang="en-US" sz="1200" dirty="0"/>
              <a:t> C, Hall D, </a:t>
            </a:r>
            <a:r>
              <a:rPr lang="en-US" sz="1200" dirty="0" err="1"/>
              <a:t>Duffett</a:t>
            </a:r>
            <a:r>
              <a:rPr lang="en-US" sz="1200" dirty="0"/>
              <a:t> C, Dube K, Gallagher T, McLachlan S. </a:t>
            </a:r>
            <a:r>
              <a:rPr lang="en-US" sz="1200" dirty="0" err="1"/>
              <a:t>Synthea</a:t>
            </a:r>
            <a:r>
              <a:rPr lang="en-US" sz="1200" dirty="0"/>
              <a:t>: An approach, method, and software mechanism for generating synthetic patients and the synthetic electronic health care record. J Am Med Inform Assoc. 2017 Aug 30. doi: 10.1093/</a:t>
            </a:r>
            <a:r>
              <a:rPr lang="en-US" sz="1200" dirty="0" err="1"/>
              <a:t>jamia</a:t>
            </a:r>
            <a:r>
              <a:rPr lang="en-US" sz="1200" dirty="0"/>
              <a:t>/ocx079. [</a:t>
            </a:r>
            <a:r>
              <a:rPr lang="en-US" sz="1200" dirty="0" err="1"/>
              <a:t>Epub</a:t>
            </a:r>
            <a:r>
              <a:rPr lang="en-US" sz="1200" dirty="0"/>
              <a:t> ahead of print] PubMed PMID: 29025144.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D947-9559-42CD-A674-5D4CDB07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36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95FD65-F9B9-43F4-A423-A33B1DE2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Synthea</a:t>
            </a:r>
            <a:r>
              <a:rPr lang="en-US" dirty="0"/>
              <a:t> Tables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2CF4EF73-47AF-43E4-9E09-37608C453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735757"/>
              </p:ext>
            </p:extLst>
          </p:nvPr>
        </p:nvGraphicFramePr>
        <p:xfrm>
          <a:off x="457200" y="1219200"/>
          <a:ext cx="8229600" cy="4476269"/>
        </p:xfrm>
        <a:graphic>
          <a:graphicData uri="http://schemas.openxmlformats.org/drawingml/2006/table">
            <a:tbl>
              <a:tblPr/>
              <a:tblGrid>
                <a:gridCol w="326447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4965126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File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allergies.csv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allergy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careplans.csv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care plan data, including goals.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conditions.csv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conditions or diagnoses.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encounters.csv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encounter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6"/>
                        </a:rPr>
                        <a:t>imaging_studies.csv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imaging metadata.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23041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7"/>
                        </a:rPr>
                        <a:t>immunizations.csv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immunization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656979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8"/>
                        </a:rPr>
                        <a:t>medications.csv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medication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55702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9"/>
                        </a:rPr>
                        <a:t>observations.csv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observations including vital signs and lab reports.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01165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10"/>
                        </a:rPr>
                        <a:t>organizations.csv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Provider organizations including hospitals.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699593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1"/>
                        </a:rPr>
                        <a:t>patients.csv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demographic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08804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procedures.csv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procedure data including surgeries.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761453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providers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Clinicians that provide patient care.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4247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184D4-05FF-43C4-8781-FDA5C4BE9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21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7C1E-6149-49E0-A442-59088131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572D5885-E9DB-47D7-9762-FB77950AFC66}"/>
              </a:ext>
            </a:extLst>
          </p:cNvPr>
          <p:cNvSpPr/>
          <p:nvPr/>
        </p:nvSpPr>
        <p:spPr>
          <a:xfrm>
            <a:off x="2024740" y="2046514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D9DDAD8D-F0CB-43A2-B615-4EDB19F67935}"/>
              </a:ext>
            </a:extLst>
          </p:cNvPr>
          <p:cNvSpPr/>
          <p:nvPr/>
        </p:nvSpPr>
        <p:spPr>
          <a:xfrm>
            <a:off x="5660570" y="2046514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496B5-B26F-4229-AFDB-638252AB3309}"/>
              </a:ext>
            </a:extLst>
          </p:cNvPr>
          <p:cNvSpPr txBox="1"/>
          <p:nvPr/>
        </p:nvSpPr>
        <p:spPr>
          <a:xfrm>
            <a:off x="5426526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1000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Synthetic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7AE06-C2DB-4E03-907D-5EA2B4F63184}"/>
              </a:ext>
            </a:extLst>
          </p:cNvPr>
          <p:cNvSpPr txBox="1"/>
          <p:nvPr/>
        </p:nvSpPr>
        <p:spPr>
          <a:xfrm>
            <a:off x="1749348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Lauren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ED2190-3C5E-402B-8AC7-0EA6C685E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49" b="89973" l="9739" r="91924">
                        <a14:foregroundMark x1="47506" y1="54743" x2="57482" y2="56640"/>
                        <a14:foregroundMark x1="38480" y1="18157" x2="75059" y2="10569"/>
                        <a14:foregroundMark x1="83982" y1="30785" x2="91924" y2="48780"/>
                        <a14:foregroundMark x1="75059" y1="10569" x2="79515" y2="20665"/>
                        <a14:foregroundMark x1="91924" y1="48780" x2="68884" y2="81843"/>
                        <a14:foregroundMark x1="68884" y1="81843" x2="26841" y2="83198"/>
                        <a14:foregroundMark x1="36817" y1="79404" x2="36817" y2="76965"/>
                        <a14:foregroundMark x1="43468" y1="8401" x2="72684" y2="8401"/>
                        <a14:foregroundMark x1="46793" y1="8401" x2="66983" y2="5149"/>
                        <a14:backgroundMark x1="83135" y1="19241" x2="86461" y2="29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759" y="2046514"/>
            <a:ext cx="935291" cy="819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BA5C7-CEB5-40E8-BE04-39F8E1B93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95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55D-BFE0-427D-AEA1-9DF1A18B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help us get started . . 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30E15E-DCD6-43FC-A519-A4EAB9A7F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059113"/>
            <a:ext cx="4040188" cy="639762"/>
          </a:xfrm>
        </p:spPr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D9A93E-3130-4EC1-BECC-A4CA6E590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3698875"/>
            <a:ext cx="4040188" cy="2600325"/>
          </a:xfrm>
        </p:spPr>
        <p:txBody>
          <a:bodyPr/>
          <a:lstStyle/>
          <a:p>
            <a:r>
              <a:rPr lang="en-US" dirty="0"/>
              <a:t>performs a scan of the source data, providing detailed information on the tables, fields, and values that appear in a field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BD8815-52CC-4775-83D8-6D1A271FC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3059113"/>
            <a:ext cx="4041775" cy="639762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AA8925-30EE-4F66-9054-7C40CA874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3698875"/>
            <a:ext cx="4041775" cy="2600325"/>
          </a:xfrm>
        </p:spPr>
        <p:txBody>
          <a:bodyPr/>
          <a:lstStyle/>
          <a:p>
            <a:r>
              <a:rPr lang="en-US" dirty="0"/>
              <a:t>Uses White Rabbit scan to provide a graphical user interface to help build an ETL document</a:t>
            </a:r>
          </a:p>
          <a:p>
            <a:endParaRPr lang="en-US" dirty="0"/>
          </a:p>
          <a:p>
            <a:r>
              <a:rPr lang="en-US" dirty="0"/>
              <a:t>Does not generate code</a:t>
            </a:r>
          </a:p>
        </p:txBody>
      </p:sp>
      <p:pic>
        <p:nvPicPr>
          <p:cNvPr id="4" name="Picture 4" descr="alt text">
            <a:extLst>
              <a:ext uri="{FF2B5EF4-FFF2-40B4-BE49-F238E27FC236}">
                <a16:creationId xmlns:a16="http://schemas.microsoft.com/office/drawing/2014/main" id="{41705E6E-78DD-47E5-8AD5-EA5341EA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02" y="1671615"/>
            <a:ext cx="1201783" cy="12017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B9EB0-9702-404F-A188-7333A7E1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87" y="1671615"/>
            <a:ext cx="1314450" cy="1295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B98DAA-8FF1-46D2-AFE2-94693E1A7E7F}"/>
              </a:ext>
            </a:extLst>
          </p:cNvPr>
          <p:cNvSpPr/>
          <p:nvPr/>
        </p:nvSpPr>
        <p:spPr>
          <a:xfrm>
            <a:off x="3848100" y="1943100"/>
            <a:ext cx="1447800" cy="9302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2B79F-9D0E-4FF0-8E27-74341B3DD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99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5507F9-3A90-4E76-AB7D-EFF45463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Location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45725C-8932-4B48-9D3B-F552B074F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426" y="1219200"/>
            <a:ext cx="7461147" cy="4906963"/>
          </a:xfrm>
          <a:prstGeom prst="rect">
            <a:avLst/>
          </a:prstGeom>
        </p:spPr>
      </p:pic>
      <p:pic>
        <p:nvPicPr>
          <p:cNvPr id="10" name="Picture 4" descr="alt text">
            <a:extLst>
              <a:ext uri="{FF2B5EF4-FFF2-40B4-BE49-F238E27FC236}">
                <a16:creationId xmlns:a16="http://schemas.microsoft.com/office/drawing/2014/main" id="{9300D137-3C74-4E5E-8443-52B90EC7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A006A-F8CD-4F94-B1BC-6C749434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64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BA3CA-305E-4287-94FB-482833358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87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6997700" y="2501900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6F713-6654-4264-A709-E26F6579B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03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2158999" y="3429000"/>
            <a:ext cx="6132057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F7127-17F7-4CE3-BE12-1E7EB2A48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3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08F8-F7DB-4B15-9C4B-879EB89E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– Scan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4B26-C158-42A1-91B2-C64B9B52B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71" y="3287485"/>
            <a:ext cx="7957457" cy="29215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already ran the scan on </a:t>
            </a:r>
            <a:r>
              <a:rPr lang="en-US" dirty="0" err="1"/>
              <a:t>raw_synthea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open the scan while we review:</a:t>
            </a:r>
          </a:p>
          <a:p>
            <a:pPr lvl="1"/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E1AEEB60-9A87-4AA5-ACBB-8B66E7C3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8A198-C70B-4E88-A5C0-4F3BD8E53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B90B3F1-6CA2-4100-A9D3-EE5215DED7FE}"/>
              </a:ext>
            </a:extLst>
          </p:cNvPr>
          <p:cNvSpPr/>
          <p:nvPr/>
        </p:nvSpPr>
        <p:spPr>
          <a:xfrm>
            <a:off x="3611335" y="1149349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3170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6434-1949-43AB-8A2C-A840C7BC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1FA5B81-AF72-4D81-90C2-05A7384E30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896477"/>
              </p:ext>
            </p:extLst>
          </p:nvPr>
        </p:nvGraphicFramePr>
        <p:xfrm>
          <a:off x="1023359" y="1219200"/>
          <a:ext cx="7097283" cy="4927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27078">
                  <a:extLst>
                    <a:ext uri="{9D8B030D-6E8A-4147-A177-3AD203B41FA5}">
                      <a16:colId xmlns:a16="http://schemas.microsoft.com/office/drawing/2014/main" val="4251094589"/>
                    </a:ext>
                  </a:extLst>
                </a:gridCol>
                <a:gridCol w="5170205">
                  <a:extLst>
                    <a:ext uri="{9D8B030D-6E8A-4147-A177-3AD203B41FA5}">
                      <a16:colId xmlns:a16="http://schemas.microsoft.com/office/drawing/2014/main" val="4006209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Time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Agenda Item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86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9:00 – 9:30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Overview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VM Set Up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What is OHDSI / CDM?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What is the ETL Process?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41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9:30 – 10:45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1 – Design Your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12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10:45 – 11:15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Coffee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55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11:15 – 12:30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2 – Mapping to the Vocabulary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42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12:30 – 13:30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Lunch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18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13:30 – 14:30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3 – Develop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72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14:30 – 15:30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4 – Quality Control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112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15:30 – 16:00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Coffee Break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98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16:00 – 17:00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Pain Points &amp; Conclusions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90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17:00 – 18:00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Beer, Wine, &amp; Snacks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4522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AFAEB-7944-4A30-907E-9BA785604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64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CC52-03CE-439A-BFD0-00399D9F4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190" y="1219200"/>
            <a:ext cx="6289620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1C87D7-4667-474B-85D1-118A552980BE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E983-3074-48DB-8826-CF5BBE1A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1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59DF66-5A50-4F5D-8956-A463DDDB0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287" y="1291431"/>
            <a:ext cx="6829425" cy="47625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C7F37408-8E79-4862-8967-6C9D6A778E34}"/>
              </a:ext>
            </a:extLst>
          </p:cNvPr>
          <p:cNvSpPr/>
          <p:nvPr/>
        </p:nvSpPr>
        <p:spPr>
          <a:xfrm>
            <a:off x="1600200" y="5605462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0E368-27FC-461A-B86A-1485F0619F5D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74E11-3DDB-463D-A0F7-56FA8E81F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98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45F73FF-0941-40E5-A8F9-1AF46C266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329975"/>
            <a:ext cx="8229600" cy="4685413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6411575-E795-4828-B4FE-9954C2650E82}"/>
              </a:ext>
            </a:extLst>
          </p:cNvPr>
          <p:cNvSpPr/>
          <p:nvPr/>
        </p:nvSpPr>
        <p:spPr>
          <a:xfrm>
            <a:off x="4572000" y="5528025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46B3A-E241-40ED-94F8-384420E7E80F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Patients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2D5DE-D8F7-4949-BFCE-B562C5C3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9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9635-0334-4352-9F6F-037C9805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19FD82-EDC0-45CF-B5C8-B24858A40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047" y="1219200"/>
            <a:ext cx="7073906" cy="4906963"/>
          </a:xfrm>
          <a:prstGeom prst="rect">
            <a:avLst/>
          </a:prstGeom>
        </p:spPr>
      </p:pic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D79B995F-654D-4DE1-8851-F3F14B88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2C0A0B1-66CE-4D2B-A15B-86B5D14F1491}"/>
              </a:ext>
            </a:extLst>
          </p:cNvPr>
          <p:cNvSpPr/>
          <p:nvPr/>
        </p:nvSpPr>
        <p:spPr>
          <a:xfrm>
            <a:off x="3771900" y="5559426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5E828-37E6-4A4D-B3E7-E41EDAD4F940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Conditions Tab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E79BA-1FB9-4B52-88AB-BBA4AB298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A1506-1145-440B-BB64-64C8CFB2EFA0}"/>
              </a:ext>
            </a:extLst>
          </p:cNvPr>
          <p:cNvSpPr/>
          <p:nvPr/>
        </p:nvSpPr>
        <p:spPr>
          <a:xfrm>
            <a:off x="1872343" y="2258785"/>
            <a:ext cx="5802086" cy="198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can you learn about </a:t>
            </a:r>
            <a:r>
              <a:rPr lang="en-US" sz="3200" dirty="0" err="1"/>
              <a:t>raw_synthea</a:t>
            </a:r>
            <a:r>
              <a:rPr lang="en-US" sz="3200" dirty="0"/>
              <a:t> data just by looking at the conditions tab?</a:t>
            </a:r>
          </a:p>
        </p:txBody>
      </p:sp>
    </p:spTree>
    <p:extLst>
      <p:ext uri="{BB962C8B-B14F-4D97-AF65-F5344CB8AC3E}">
        <p14:creationId xmlns:p14="http://schemas.microsoft.com/office/powerpoint/2010/main" val="808379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Click on </a:t>
            </a:r>
            <a:r>
              <a:rPr lang="en-US" dirty="0" err="1"/>
              <a:t>WhiteRabbit</a:t>
            </a:r>
            <a:r>
              <a:rPr lang="en-US" dirty="0"/>
              <a:t> shortcut</a:t>
            </a:r>
          </a:p>
          <a:p>
            <a:r>
              <a:rPr lang="en-US" dirty="0"/>
              <a:t>Open WhiteRabbit.jar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25D7-0D83-4304-A88B-880E496A0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186" y="2741204"/>
            <a:ext cx="5052994" cy="33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32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Connect to Lauren’s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connection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FF6F9-B240-4A18-9FAD-859AADC67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15" y="2171698"/>
            <a:ext cx="5292972" cy="3276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D44E39-ADB3-4E6E-B022-810BA23E228B}"/>
              </a:ext>
            </a:extLst>
          </p:cNvPr>
          <p:cNvSpPr txBox="1"/>
          <p:nvPr/>
        </p:nvSpPr>
        <p:spPr>
          <a:xfrm>
            <a:off x="5958672" y="3751605"/>
            <a:ext cx="10798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343434"/>
                </a:solidFill>
              </a:rPr>
              <a:t>ohdsi</a:t>
            </a:r>
            <a:endParaRPr lang="en-US" sz="1400" dirty="0">
              <a:solidFill>
                <a:srgbClr val="3434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082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 fontScale="92500"/>
          </a:bodyPr>
          <a:lstStyle/>
          <a:p>
            <a:r>
              <a:rPr lang="en-US" dirty="0"/>
              <a:t>Go to the “Scan” tab</a:t>
            </a:r>
          </a:p>
          <a:p>
            <a:r>
              <a:rPr lang="en-US" dirty="0"/>
              <a:t>Press “Add all in DB” button, set “Min cell count” to 0, and then “Scan tables”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Open ScanReport.xlsx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1AEA4-EEFD-4037-B859-D41AF6D7D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852" y="3216275"/>
            <a:ext cx="60674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03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2914" y="1600200"/>
            <a:ext cx="4963886" cy="4525963"/>
          </a:xfrm>
        </p:spPr>
        <p:txBody>
          <a:bodyPr/>
          <a:lstStyle/>
          <a:p>
            <a:r>
              <a:rPr lang="en-US" dirty="0"/>
              <a:t>White Rabbit creates an export of information about the source data</a:t>
            </a:r>
          </a:p>
          <a:p>
            <a:endParaRPr lang="en-US" dirty="0"/>
          </a:p>
          <a:p>
            <a:r>
              <a:rPr lang="en-US" dirty="0"/>
              <a:t>The scan can be used to:</a:t>
            </a:r>
          </a:p>
          <a:p>
            <a:pPr lvl="1"/>
            <a:r>
              <a:rPr lang="en-US" dirty="0"/>
              <a:t>Learn about your source data</a:t>
            </a:r>
          </a:p>
          <a:p>
            <a:pPr lvl="1"/>
            <a:r>
              <a:rPr lang="en-US" dirty="0"/>
              <a:t>Needed for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4" descr="alt text">
            <a:extLst>
              <a:ext uri="{FF2B5EF4-FFF2-40B4-BE49-F238E27FC236}">
                <a16:creationId xmlns:a16="http://schemas.microsoft.com/office/drawing/2014/main" id="{06D98620-4F93-4E1C-88FC-71E1640E731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70" y="1600200"/>
            <a:ext cx="1459933" cy="14599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110B55E-3046-4521-8E12-5A274626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6" y="3669733"/>
            <a:ext cx="2799180" cy="1840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lt text">
            <a:extLst>
              <a:ext uri="{FF2B5EF4-FFF2-40B4-BE49-F238E27FC236}">
                <a16:creationId xmlns:a16="http://schemas.microsoft.com/office/drawing/2014/main" id="{8CCF840E-EEF0-49E5-88EB-E37B3D07E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529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Can read and display a White Rabbit scan document</a:t>
            </a:r>
          </a:p>
          <a:p>
            <a:endParaRPr lang="en-US" dirty="0"/>
          </a:p>
          <a:p>
            <a:r>
              <a:rPr lang="en-US" dirty="0"/>
              <a:t>Provides a graphical interface to allow a user to connect source data to tables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A1F00-A67E-4C5F-A698-7AF3671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97" y="1698171"/>
            <a:ext cx="1481091" cy="1459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Switching between CDMv4 and CDMv5">
            <a:extLst>
              <a:ext uri="{FF2B5EF4-FFF2-40B4-BE49-F238E27FC236}">
                <a16:creationId xmlns:a16="http://schemas.microsoft.com/office/drawing/2014/main" id="{F9DB9032-E182-4108-85D1-E9E94E1752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72" y="3667578"/>
            <a:ext cx="3018740" cy="1840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182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710543"/>
            <a:ext cx="4038600" cy="34156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use the ScanReport_raw_synthea.xlsx for this</a:t>
            </a:r>
          </a:p>
          <a:p>
            <a:pPr lvl="1"/>
            <a:r>
              <a:rPr lang="en-US" dirty="0">
                <a:hlinkClick r:id="rId3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7521-B95B-4CD0-A7E6-E1C343AD0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710543"/>
            <a:ext cx="4038600" cy="34156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Save it to the desktop</a:t>
            </a:r>
          </a:p>
          <a:p>
            <a:endParaRPr lang="en-US" dirty="0"/>
          </a:p>
          <a:p>
            <a:r>
              <a:rPr lang="en-US" dirty="0"/>
              <a:t>Open in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AF521978-459F-4D11-9DDE-F19D8FF9D2AD}"/>
              </a:ext>
            </a:extLst>
          </p:cNvPr>
          <p:cNvSpPr/>
          <p:nvPr/>
        </p:nvSpPr>
        <p:spPr>
          <a:xfrm>
            <a:off x="1564820" y="1167946"/>
            <a:ext cx="1428751" cy="13652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</a:t>
            </a:r>
            <a:br>
              <a:rPr lang="en-US" sz="2400" dirty="0"/>
            </a:br>
            <a:r>
              <a:rPr lang="en-US" sz="2400" dirty="0" err="1"/>
              <a:t>synthea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399E5-DA1C-4C08-99F7-7670F0776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537" y="1512434"/>
            <a:ext cx="24479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82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653C6C-527F-4ECD-9092-249E5AF16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56989"/>
              </p:ext>
            </p:extLst>
          </p:nvPr>
        </p:nvGraphicFramePr>
        <p:xfrm>
          <a:off x="838200" y="1337178"/>
          <a:ext cx="7543800" cy="5035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62606213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984872660"/>
                    </a:ext>
                  </a:extLst>
                </a:gridCol>
              </a:tblGrid>
              <a:tr h="371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Clair Blacketer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Mui van Zandt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9180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49949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Erica Voss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687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24255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74287-8AE6-4807-8689-B341B45A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9218" name="Picture 2" descr="Bitmoji Image">
            <a:extLst>
              <a:ext uri="{FF2B5EF4-FFF2-40B4-BE49-F238E27FC236}">
                <a16:creationId xmlns:a16="http://schemas.microsoft.com/office/drawing/2014/main" id="{B4AECE9E-BEAB-4D81-BF70-357CB3B5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3954102"/>
            <a:ext cx="2269354" cy="22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orums.ohdsi.org/uploads/default/original/2X/3/329e894eda074448b832a12f726f98eaa83d3ce0.png">
            <a:extLst>
              <a:ext uri="{FF2B5EF4-FFF2-40B4-BE49-F238E27FC236}">
                <a16:creationId xmlns:a16="http://schemas.microsoft.com/office/drawing/2014/main" id="{582E1955-1EE0-4DFE-BD2F-8BF9D140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23" y="1749209"/>
            <a:ext cx="1995888" cy="19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itmoji Image">
            <a:extLst>
              <a:ext uri="{FF2B5EF4-FFF2-40B4-BE49-F238E27FC236}">
                <a16:creationId xmlns:a16="http://schemas.microsoft.com/office/drawing/2014/main" id="{15DA4741-AEF5-40A4-9941-E2F46A9A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1777705"/>
            <a:ext cx="2073999" cy="20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5DA47-D527-46B2-AA3C-865F6C55E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43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The scan tells Rabbit in a Hat what is in the raw database</a:t>
            </a:r>
          </a:p>
          <a:p>
            <a:endParaRPr lang="en-US" sz="1800" dirty="0"/>
          </a:p>
          <a:p>
            <a:pPr lvl="1"/>
            <a:r>
              <a:rPr lang="en-US" dirty="0"/>
              <a:t>Orange Tables = Raw</a:t>
            </a:r>
          </a:p>
          <a:p>
            <a:pPr lvl="1"/>
            <a:endParaRPr lang="en-US" sz="1800" dirty="0"/>
          </a:p>
          <a:p>
            <a:pPr lvl="1"/>
            <a:r>
              <a:rPr lang="en-US" dirty="0"/>
              <a:t>Blue Tables = CDM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565E-1426-4454-896D-8D5FA70D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05" y="1719944"/>
            <a:ext cx="3892672" cy="38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81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784596" cy="838200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897464-DF6F-45B7-8B7A-D99C37C5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34" y="1535113"/>
            <a:ext cx="4040188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Together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E803E9-1A18-4E00-9EB4-38BACE921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On your 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4EDF3-D1DA-46BA-BA86-7858F5441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16" y="2452291"/>
            <a:ext cx="2028825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44F0-8B4C-4C62-BB50-1FFCE357B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753" y="3081097"/>
            <a:ext cx="20383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004F0-3B90-4F43-B82D-69B0A397A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516" y="3757529"/>
            <a:ext cx="20288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7A1BAC-D953-472E-B304-291A1C7F9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1975" y="2389983"/>
            <a:ext cx="2047875" cy="590550"/>
          </a:xfrm>
          <a:prstGeom prst="rect">
            <a:avLst/>
          </a:prstGeom>
        </p:spPr>
      </p:pic>
      <p:pic>
        <p:nvPicPr>
          <p:cNvPr id="13" name="Picture 2" descr="Image result for pusheen working">
            <a:extLst>
              <a:ext uri="{FF2B5EF4-FFF2-40B4-BE49-F238E27FC236}">
                <a16:creationId xmlns:a16="http://schemas.microsoft.com/office/drawing/2014/main" id="{065EC370-6C21-48CE-A3B9-36B806417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2" y="3595689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278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15876E-52B6-4F02-9EA5-38E84D57D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2E3EC6-46BE-45F6-8F75-14063BA2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full ETL document:</a:t>
            </a:r>
            <a:br>
              <a:rPr lang="en-US" dirty="0"/>
            </a:br>
            <a:r>
              <a:rPr lang="en-US" dirty="0">
                <a:hlinkClick r:id="rId2"/>
              </a:rPr>
              <a:t>https://ohdsi.github.io/ETL-Synthea/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4BF8D-A48E-4225-8AD8-35C4D99E5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0" name="Picture 2" descr="https://ohdsi.github.io/ETL-Synthea/syntheaETL_files/image1.png">
            <a:extLst>
              <a:ext uri="{FF2B5EF4-FFF2-40B4-BE49-F238E27FC236}">
                <a16:creationId xmlns:a16="http://schemas.microsoft.com/office/drawing/2014/main" id="{FA4EF855-325D-4401-B294-7C17E707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30" y="2623457"/>
            <a:ext cx="5376394" cy="33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BB7194-1239-408C-882D-061D27585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835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511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Important links to keep in mind when working on an ETL: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dirty="0"/>
              <a:t>CDM Wiki</a:t>
            </a:r>
            <a:br>
              <a:rPr lang="en-US" sz="2400" dirty="0">
                <a:hlinkClick r:id="rId2"/>
              </a:rPr>
            </a:br>
            <a:r>
              <a:rPr lang="en-US" sz="2400" dirty="0">
                <a:hlinkClick r:id="rId2"/>
              </a:rPr>
              <a:t>https://github.com/OHDSI/CommonDataModel/wiki</a:t>
            </a:r>
            <a:br>
              <a:rPr lang="en-US" sz="2400" dirty="0"/>
            </a:br>
            <a:r>
              <a:rPr lang="en-US" sz="2400" dirty="0"/>
              <a:t>Information about the CDM structure and conventions to follow can be found here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/>
              <a:t>OHDSI Forums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http://forums.ohdsi.org/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http://forums.ohdsi.org/c/cdm-builders</a:t>
            </a:r>
            <a:br>
              <a:rPr lang="en-US" sz="2400" dirty="0"/>
            </a:br>
            <a:r>
              <a:rPr lang="en-US" sz="2400" dirty="0"/>
              <a:t>OHDSI is an active community, your questions may have already been asked on the forum however if not do not be afraid to ask it yourself!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CDM Examples</a:t>
            </a:r>
            <a:br>
              <a:rPr lang="en-US" sz="2400" dirty="0">
                <a:hlinkClick r:id="rId5"/>
              </a:rPr>
            </a:br>
            <a:r>
              <a:rPr lang="en-US" sz="2400" dirty="0">
                <a:hlinkClick r:id="rId5"/>
              </a:rPr>
              <a:t>http://www.ohdsi.org/web/wiki/doku.php?id=resources:2018_data_network</a:t>
            </a:r>
            <a:br>
              <a:rPr lang="en-US" sz="2400" dirty="0"/>
            </a:br>
            <a:r>
              <a:rPr lang="en-US" sz="2400" dirty="0"/>
              <a:t>About 100 CDMs currently exist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THEMIS Working Group</a:t>
            </a:r>
            <a:br>
              <a:rPr lang="en-US" sz="2400" dirty="0"/>
            </a:br>
            <a:r>
              <a:rPr lang="en-US" sz="2400" dirty="0">
                <a:hlinkClick r:id="rId6"/>
              </a:rPr>
              <a:t>https://github.com/OHDSI/Themis</a:t>
            </a:r>
            <a:endParaRPr lang="en-US" sz="2400" dirty="0"/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77759-9EFD-4074-B397-85ABAF7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026" name="Picture 2" descr="http://www.ohdsi.org/web/wiki/lib/exe/fetch.php?w=300&amp;tok=37dda3&amp;media=projects:workgroups:themis-logo-horizontal.png">
            <a:extLst>
              <a:ext uri="{FF2B5EF4-FFF2-40B4-BE49-F238E27FC236}">
                <a16:creationId xmlns:a16="http://schemas.microsoft.com/office/drawing/2014/main" id="{DC91087C-4007-4C4C-889E-E9A79966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4810436"/>
            <a:ext cx="1516380" cy="76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130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2D32-F9C3-405D-AF17-2C700CD2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Parting Thoughts On ETL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CB263-99E4-4E3F-A7CC-066351DEF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Vocabulary will tell a source record where to go.</a:t>
            </a:r>
          </a:p>
          <a:p>
            <a:pPr lvl="1"/>
            <a:r>
              <a:rPr lang="en-US" dirty="0"/>
              <a:t>Example, just because it is a condition code and in a condition table does not mean it will end up in CONDITION_OCCURRENCE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ICD9 781.1 - Abnormal weight gain</a:t>
            </a:r>
          </a:p>
          <a:p>
            <a:pPr lvl="1"/>
            <a:endParaRPr lang="en-US" dirty="0"/>
          </a:p>
          <a:p>
            <a:r>
              <a:rPr lang="en-US" dirty="0"/>
              <a:t>STEM Table in Rabbit In a Hat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C6248-F227-48BF-A811-B22583823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7BA78-F9BA-4642-A7D1-94B3BF7B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26" y="5572352"/>
            <a:ext cx="20859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4169229" y="1887880"/>
            <a:ext cx="1524000" cy="250994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0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B112-21D2-4FCE-AB1C-D9AF55DE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Standardizing Terminologies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FA9A72-CF54-4483-A72E-74C7F74D2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37116"/>
            <a:ext cx="8229600" cy="341051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What is standardize:</a:t>
            </a:r>
          </a:p>
          <a:p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TABLE_CONCEPT_ID</a:t>
            </a:r>
            <a:br>
              <a:rPr lang="en-US" dirty="0"/>
            </a:br>
            <a:r>
              <a:rPr lang="en-US" dirty="0"/>
              <a:t>standard concept the source code maps to, </a:t>
            </a:r>
            <a:r>
              <a:rPr lang="en-US" b="1" dirty="0"/>
              <a:t>used for analysis</a:t>
            </a:r>
            <a:br>
              <a:rPr lang="en-US" sz="1100" dirty="0"/>
            </a:br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TABLE_SOURCE_CONCEPT_ID </a:t>
            </a:r>
            <a:br>
              <a:rPr lang="en-US" dirty="0"/>
            </a:br>
            <a:r>
              <a:rPr lang="en-US" dirty="0"/>
              <a:t>concept representation of the source code, </a:t>
            </a:r>
            <a:r>
              <a:rPr lang="en-US" b="1" dirty="0"/>
              <a:t>helps maintain tie to raw data</a:t>
            </a:r>
            <a:endParaRPr lang="en-US" b="1" dirty="0">
              <a:highlight>
                <a:srgbClr val="FFFF00"/>
              </a:highlight>
            </a:endParaRP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Ways to get a source code to standard code: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OMOP Vocabulary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USAGI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B84BF-ED18-49D1-943A-B1CBCF4E6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36CDC9EC-7B11-44D1-B188-95189A9D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70FFD-FE46-403D-8F2A-D6D250E30491}"/>
              </a:ext>
            </a:extLst>
          </p:cNvPr>
          <p:cNvSpPr txBox="1"/>
          <p:nvPr/>
        </p:nvSpPr>
        <p:spPr>
          <a:xfrm>
            <a:off x="903514" y="1611086"/>
            <a:ext cx="1883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SOURCE_CODE</a:t>
            </a:r>
          </a:p>
          <a:p>
            <a:pPr algn="ctr"/>
            <a:r>
              <a:rPr lang="en-US" dirty="0"/>
              <a:t>XYZ</a:t>
            </a:r>
          </a:p>
          <a:p>
            <a:pPr algn="ctr"/>
            <a:r>
              <a:rPr lang="en-US" i="1" dirty="0"/>
              <a:t>i.e. ICPC-1 Dutch codes, ICD9,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6824E-C793-4E48-86AA-C0AC537915CC}"/>
              </a:ext>
            </a:extLst>
          </p:cNvPr>
          <p:cNvSpPr txBox="1"/>
          <p:nvPr/>
        </p:nvSpPr>
        <p:spPr>
          <a:xfrm>
            <a:off x="5644243" y="1611085"/>
            <a:ext cx="273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STANDARD_CONCEPT_ID</a:t>
            </a:r>
          </a:p>
          <a:p>
            <a:pPr algn="ctr"/>
            <a:r>
              <a:rPr lang="en-US" dirty="0"/>
              <a:t>123456789</a:t>
            </a:r>
          </a:p>
          <a:p>
            <a:pPr algn="ctr"/>
            <a:r>
              <a:rPr lang="en-US" i="1" dirty="0"/>
              <a:t>i.e. SNOMED for conditions and </a:t>
            </a:r>
            <a:r>
              <a:rPr lang="en-US" i="1" dirty="0" err="1"/>
              <a:t>RxNorm</a:t>
            </a:r>
            <a:r>
              <a:rPr lang="en-US" i="1" dirty="0"/>
              <a:t> for drugs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0EC9FD-72D2-45CA-A9BE-DBDA5B5168C0}"/>
              </a:ext>
            </a:extLst>
          </p:cNvPr>
          <p:cNvCxnSpPr>
            <a:cxnSpLocks/>
          </p:cNvCxnSpPr>
          <p:nvPr/>
        </p:nvCxnSpPr>
        <p:spPr>
          <a:xfrm>
            <a:off x="2786743" y="1934253"/>
            <a:ext cx="2857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542C940-5535-4C41-8530-A092B18F30EC}"/>
              </a:ext>
            </a:extLst>
          </p:cNvPr>
          <p:cNvSpPr/>
          <p:nvPr/>
        </p:nvSpPr>
        <p:spPr>
          <a:xfrm>
            <a:off x="3864429" y="156958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644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0B8F-9C72-44D5-8EA0-6C0B1505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3026B-5258-41BD-81B5-DA9C2430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standard queries to help us use the OMOP Vocabulary: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SOURCE_TO_STANDARD.sql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SOURCE_TO_SOURCE.sql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C03D0-8C41-4652-BBCE-3C87345D8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2C5AD17D-65C1-4B8D-AAD4-CE1DF7C4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486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DBC5-2BB3-4D17-A3E7-EF2DC49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5208814" cy="838200"/>
          </a:xfrm>
        </p:spPr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8894-3EE9-45C7-B231-01420D2A4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5660571" cy="4906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your source data’s codes are in the OMOP Vocab you can use it to translate to a standard</a:t>
            </a:r>
          </a:p>
          <a:p>
            <a:endParaRPr lang="en-US" dirty="0"/>
          </a:p>
          <a:p>
            <a:r>
              <a:rPr lang="en-US" dirty="0" err="1"/>
              <a:t>Synthea</a:t>
            </a:r>
            <a:r>
              <a:rPr lang="en-US" dirty="0"/>
              <a:t> already speaks standard terminology:</a:t>
            </a:r>
          </a:p>
          <a:p>
            <a:pPr lvl="1"/>
            <a:r>
              <a:rPr lang="en-US" dirty="0"/>
              <a:t>Conditions = SNOMED </a:t>
            </a:r>
          </a:p>
          <a:p>
            <a:pPr lvl="1"/>
            <a:r>
              <a:rPr lang="en-US" dirty="0"/>
              <a:t>Drugs = </a:t>
            </a:r>
            <a:r>
              <a:rPr lang="en-US" dirty="0" err="1"/>
              <a:t>RxNorm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Procedures = SNOMED</a:t>
            </a:r>
          </a:p>
          <a:p>
            <a:pPr lvl="1"/>
            <a:r>
              <a:rPr lang="en-US" dirty="0"/>
              <a:t>Observations = SNOMED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691AA-16AF-4A35-833A-A2975E692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16109-9A91-4FBA-B8A2-BC9899A8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1814" y="351215"/>
            <a:ext cx="2667000" cy="650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1928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FROM RAW_LAUREN.CONDITIONS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WHERE ENCOUNTER = '70'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43124"/>
              </p:ext>
            </p:extLst>
          </p:nvPr>
        </p:nvGraphicFramePr>
        <p:xfrm>
          <a:off x="514158" y="2525486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START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STOP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PATIENT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ENCOUNTER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CODE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DESCRIPTION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143156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385129" y="3154136"/>
            <a:ext cx="0" cy="1772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63AF006-E5E6-4A59-9074-B460BF0D4D23}"/>
              </a:ext>
            </a:extLst>
          </p:cNvPr>
          <p:cNvSpPr/>
          <p:nvPr/>
        </p:nvSpPr>
        <p:spPr>
          <a:xfrm>
            <a:off x="3982357" y="3672681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29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 this presentation for future use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</a:t>
            </a:r>
            <a:r>
              <a:rPr lang="de-DE" sz="2800" dirty="0"/>
              <a:t>take </a:t>
            </a:r>
            <a:r>
              <a:rPr lang="en-US" sz="2800" dirty="0"/>
              <a:t>some questions off-line if too specific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5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835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F219438-FED6-4F94-9155-BACDE39A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150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783771" y="1110342"/>
            <a:ext cx="7903029" cy="2318657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189515" y="3559629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</a:t>
            </a:r>
            <a:br>
              <a:rPr lang="en-US" dirty="0"/>
            </a:br>
            <a:r>
              <a:rPr lang="en-US" dirty="0"/>
              <a:t>OMOP Vocabulary for a map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9E0875C3-92DB-47A5-AB7C-2355E53C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278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620485" y="3429000"/>
            <a:ext cx="7903029" cy="1992085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091544" y="1817915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Source to Concept Map table for a map 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0F3BDD6D-A841-4714-BD83-3E82CA1D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0949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5E094709-C393-414C-B72B-5305280B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1867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06575"/>
              </p:ext>
            </p:extLst>
          </p:nvPr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636993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 flipH="1">
            <a:off x="2349500" y="1985962"/>
            <a:ext cx="3530600" cy="2940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401883"/>
              </p:ext>
            </p:extLst>
          </p:nvPr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409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FCF0DA3-9D2D-4108-8F46-A5F3AFEF4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25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312BD5FE-46C3-4D44-BD15-BD8CB7400FB0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BA3A95-E948-4AE5-8242-EEC7DAE767CD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5D64146-76C4-48AF-87CA-4F2290956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71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779133"/>
              </p:ext>
            </p:extLst>
          </p:nvPr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269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/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8D64231-6857-4B6E-B8AD-04C10213185E}"/>
              </a:ext>
            </a:extLst>
          </p:cNvPr>
          <p:cNvSpPr txBox="1"/>
          <p:nvPr/>
        </p:nvSpPr>
        <p:spPr>
          <a:xfrm>
            <a:off x="514158" y="5402175"/>
            <a:ext cx="8172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They are the same CONCEPT_IDs because </a:t>
            </a:r>
            <a:br>
              <a:rPr lang="en-US" sz="2400" i="1" dirty="0"/>
            </a:br>
            <a:r>
              <a:rPr lang="en-US" sz="2400" i="1" dirty="0"/>
              <a:t>the source codes in </a:t>
            </a:r>
            <a:r>
              <a:rPr lang="en-US" sz="2400" i="1" dirty="0" err="1"/>
              <a:t>Synthea</a:t>
            </a:r>
            <a:r>
              <a:rPr lang="en-US" sz="2400" i="1" dirty="0"/>
              <a:t> are also standard codes!</a:t>
            </a:r>
          </a:p>
        </p:txBody>
      </p:sp>
    </p:spTree>
    <p:extLst>
      <p:ext uri="{BB962C8B-B14F-4D97-AF65-F5344CB8AC3E}">
        <p14:creationId xmlns:p14="http://schemas.microsoft.com/office/powerpoint/2010/main" val="4202173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/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19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sp>
        <p:nvSpPr>
          <p:cNvPr id="753" name="Shape 753"/>
          <p:cNvSpPr/>
          <p:nvPr/>
        </p:nvSpPr>
        <p:spPr>
          <a:xfrm>
            <a:off x="395100" y="1257300"/>
            <a:ext cx="8353800" cy="4152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200983" y="2012731"/>
            <a:ext cx="3771315" cy="32450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7216996" y="138442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Raw Lauren</a:t>
            </a:r>
          </a:p>
        </p:txBody>
      </p:sp>
      <p:grpSp>
        <p:nvGrpSpPr>
          <p:cNvPr id="767" name="Shape 767"/>
          <p:cNvGrpSpPr/>
          <p:nvPr/>
        </p:nvGrpSpPr>
        <p:grpSpPr>
          <a:xfrm>
            <a:off x="629050" y="2012607"/>
            <a:ext cx="2350865" cy="1427522"/>
            <a:chOff x="711372" y="857704"/>
            <a:chExt cx="1919857" cy="1165800"/>
          </a:xfrm>
        </p:grpSpPr>
        <p:sp>
          <p:nvSpPr>
            <p:cNvPr id="769" name="Shape 769"/>
            <p:cNvSpPr/>
            <p:nvPr/>
          </p:nvSpPr>
          <p:spPr>
            <a:xfrm>
              <a:off x="711372" y="857704"/>
              <a:ext cx="1919857" cy="1165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	PostgreSQL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928275" y="1336112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07376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848926" y="1339918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E691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webapi</a:t>
              </a:r>
            </a:p>
          </p:txBody>
        </p:sp>
      </p:grpSp>
      <p:sp>
        <p:nvSpPr>
          <p:cNvPr id="774" name="Shape 774"/>
          <p:cNvSpPr/>
          <p:nvPr/>
        </p:nvSpPr>
        <p:spPr>
          <a:xfrm>
            <a:off x="654663" y="3552243"/>
            <a:ext cx="2325325" cy="63882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PGAdmin4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4399404" y="2795291"/>
            <a:ext cx="13017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9DAF8"/>
                </a:solidFill>
              </a:rPr>
              <a:t>WebTools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8B04DA-078A-440A-9D3A-C9DAEC6131D3}"/>
              </a:ext>
            </a:extLst>
          </p:cNvPr>
          <p:cNvGrpSpPr/>
          <p:nvPr/>
        </p:nvGrpSpPr>
        <p:grpSpPr>
          <a:xfrm>
            <a:off x="3680347" y="2182451"/>
            <a:ext cx="2812586" cy="2885804"/>
            <a:chOff x="3643958" y="2763526"/>
            <a:chExt cx="2812586" cy="2885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F97B6-433A-4975-A8C1-A98318F712BB}"/>
                </a:ext>
              </a:extLst>
            </p:cNvPr>
            <p:cNvGrpSpPr/>
            <p:nvPr/>
          </p:nvGrpSpPr>
          <p:grpSpPr>
            <a:xfrm>
              <a:off x="3643958" y="2763526"/>
              <a:ext cx="2812586" cy="2885804"/>
              <a:chOff x="3643958" y="2763526"/>
              <a:chExt cx="2812586" cy="2885804"/>
            </a:xfrm>
          </p:grpSpPr>
          <p:sp>
            <p:nvSpPr>
              <p:cNvPr id="758" name="Shape 758"/>
              <p:cNvSpPr/>
              <p:nvPr/>
            </p:nvSpPr>
            <p:spPr>
              <a:xfrm>
                <a:off x="3643987" y="2763526"/>
                <a:ext cx="2812500" cy="18378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2000" dirty="0"/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3814327" y="3583959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814327" y="3090725"/>
                <a:ext cx="2472299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Atlas</a:t>
                </a:r>
              </a:p>
            </p:txBody>
          </p:sp>
          <p:grpSp>
            <p:nvGrpSpPr>
              <p:cNvPr id="777" name="Shape 777"/>
              <p:cNvGrpSpPr/>
              <p:nvPr/>
            </p:nvGrpSpPr>
            <p:grpSpPr>
              <a:xfrm>
                <a:off x="3643958" y="4706207"/>
                <a:ext cx="2812586" cy="943123"/>
                <a:chOff x="3919800" y="4393725"/>
                <a:chExt cx="2865600" cy="960900"/>
              </a:xfrm>
            </p:grpSpPr>
            <p:sp>
              <p:nvSpPr>
                <p:cNvPr id="778" name="Shape 778"/>
                <p:cNvSpPr/>
                <p:nvPr/>
              </p:nvSpPr>
              <p:spPr>
                <a:xfrm>
                  <a:off x="3919800" y="4393725"/>
                  <a:ext cx="2865600" cy="960900"/>
                </a:xfrm>
                <a:prstGeom prst="rect">
                  <a:avLst/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grpSp>
              <p:nvGrpSpPr>
                <p:cNvPr id="779" name="Shape 779"/>
                <p:cNvGrpSpPr/>
                <p:nvPr/>
              </p:nvGrpSpPr>
              <p:grpSpPr>
                <a:xfrm>
                  <a:off x="4093350" y="4733401"/>
                  <a:ext cx="534900" cy="426600"/>
                  <a:chOff x="3948153" y="4189951"/>
                  <a:chExt cx="534900" cy="426600"/>
                </a:xfrm>
              </p:grpSpPr>
              <p:sp>
                <p:nvSpPr>
                  <p:cNvPr id="780" name="Shape 780"/>
                  <p:cNvSpPr/>
                  <p:nvPr/>
                </p:nvSpPr>
                <p:spPr>
                  <a:xfrm>
                    <a:off x="3948153" y="4189951"/>
                    <a:ext cx="534900" cy="4266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1" name="Shape 781" descr="500px-R_logo.svg.png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3981559" y="4229309"/>
                    <a:ext cx="452100" cy="35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782" name="Shape 782"/>
                <p:cNvSpPr/>
                <p:nvPr/>
              </p:nvSpPr>
              <p:spPr>
                <a:xfrm>
                  <a:off x="4689450" y="4733400"/>
                  <a:ext cx="887400" cy="4266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OHDSI R packages</a:t>
                  </a:r>
                </a:p>
              </p:txBody>
            </p:sp>
            <p:grpSp>
              <p:nvGrpSpPr>
                <p:cNvPr id="783" name="Shape 783"/>
                <p:cNvGrpSpPr/>
                <p:nvPr/>
              </p:nvGrpSpPr>
              <p:grpSpPr>
                <a:xfrm>
                  <a:off x="5638050" y="4733350"/>
                  <a:ext cx="981000" cy="426600"/>
                  <a:chOff x="5638050" y="4733350"/>
                  <a:chExt cx="981000" cy="426600"/>
                </a:xfrm>
              </p:grpSpPr>
              <p:sp>
                <p:nvSpPr>
                  <p:cNvPr id="784" name="Shape 784"/>
                  <p:cNvSpPr/>
                  <p:nvPr/>
                </p:nvSpPr>
                <p:spPr>
                  <a:xfrm>
                    <a:off x="5638050" y="4733350"/>
                    <a:ext cx="981000" cy="4266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5" name="Shape 785" descr="RStudio-Ball.png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5755487" y="4840376"/>
                    <a:ext cx="218100" cy="218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86" name="Shape 786"/>
                  <p:cNvSpPr txBox="1"/>
                  <p:nvPr/>
                </p:nvSpPr>
                <p:spPr>
                  <a:xfrm>
                    <a:off x="5926811" y="4821535"/>
                    <a:ext cx="692238" cy="2369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Studio</a:t>
                    </a:r>
                  </a:p>
                </p:txBody>
              </p:sp>
            </p:grpSp>
            <p:sp>
              <p:nvSpPr>
                <p:cNvPr id="787" name="Shape 787"/>
                <p:cNvSpPr txBox="1"/>
                <p:nvPr/>
              </p:nvSpPr>
              <p:spPr>
                <a:xfrm>
                  <a:off x="3919830" y="4414875"/>
                  <a:ext cx="2865512" cy="2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-US" sz="1200" b="1" dirty="0">
                      <a:solidFill>
                        <a:srgbClr val="783F04"/>
                      </a:solidFill>
                    </a:rPr>
                    <a:t>Methods Library</a:t>
                  </a:r>
                </a:p>
              </p:txBody>
            </p:sp>
          </p:grpSp>
          <p:sp>
            <p:nvSpPr>
              <p:cNvPr id="789" name="Shape 789"/>
              <p:cNvSpPr/>
              <p:nvPr/>
            </p:nvSpPr>
            <p:spPr>
              <a:xfrm>
                <a:off x="3814327" y="4060152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endParaRPr sz="2000" dirty="0"/>
              </a:p>
            </p:txBody>
          </p:sp>
        </p:grpSp>
        <p:grpSp>
          <p:nvGrpSpPr>
            <p:cNvPr id="790" name="Shape 790"/>
            <p:cNvGrpSpPr/>
            <p:nvPr/>
          </p:nvGrpSpPr>
          <p:grpSpPr>
            <a:xfrm>
              <a:off x="4594439" y="4112590"/>
              <a:ext cx="1425362" cy="314414"/>
              <a:chOff x="7603056" y="4172788"/>
              <a:chExt cx="1702738" cy="375600"/>
            </a:xfrm>
          </p:grpSpPr>
          <p:pic>
            <p:nvPicPr>
              <p:cNvPr id="791" name="Shape 791" descr="tomcat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03056" y="4196800"/>
                <a:ext cx="459291" cy="3275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" name="Shape 792"/>
              <p:cNvSpPr txBox="1"/>
              <p:nvPr/>
            </p:nvSpPr>
            <p:spPr>
              <a:xfrm>
                <a:off x="8062326" y="4172788"/>
                <a:ext cx="1243468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200" dirty="0"/>
                  <a:t>Tomcat</a:t>
                </a: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6" name="Picture 2" descr="Image result for aws ec2 instance">
            <a:extLst>
              <a:ext uri="{FF2B5EF4-FFF2-40B4-BE49-F238E27FC236}">
                <a16:creationId xmlns:a16="http://schemas.microsoft.com/office/drawing/2014/main" id="{AC244188-8610-403C-B2E0-7726AA55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11" y="1191286"/>
            <a:ext cx="2222906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hape 765">
            <a:extLst>
              <a:ext uri="{FF2B5EF4-FFF2-40B4-BE49-F238E27FC236}">
                <a16:creationId xmlns:a16="http://schemas.microsoft.com/office/drawing/2014/main" id="{7053E7CD-22D1-4F46-9EE5-9862EA262C30}"/>
              </a:ext>
            </a:extLst>
          </p:cNvPr>
          <p:cNvSpPr/>
          <p:nvPr/>
        </p:nvSpPr>
        <p:spPr>
          <a:xfrm>
            <a:off x="7216996" y="4111575"/>
            <a:ext cx="1301700" cy="41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WhiteRabbit</a:t>
            </a:r>
          </a:p>
        </p:txBody>
      </p:sp>
      <p:sp>
        <p:nvSpPr>
          <p:cNvPr id="50" name="Shape 763">
            <a:extLst>
              <a:ext uri="{FF2B5EF4-FFF2-40B4-BE49-F238E27FC236}">
                <a16:creationId xmlns:a16="http://schemas.microsoft.com/office/drawing/2014/main" id="{8D99B337-53A5-44F7-B9C1-B434EC0F76F9}"/>
              </a:ext>
            </a:extLst>
          </p:cNvPr>
          <p:cNvSpPr/>
          <p:nvPr/>
        </p:nvSpPr>
        <p:spPr>
          <a:xfrm>
            <a:off x="7216996" y="247528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Raw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766">
            <a:extLst>
              <a:ext uri="{FF2B5EF4-FFF2-40B4-BE49-F238E27FC236}">
                <a16:creationId xmlns:a16="http://schemas.microsoft.com/office/drawing/2014/main" id="{B11AD851-59AB-4992-9A85-DA9CEBFC7850}"/>
              </a:ext>
            </a:extLst>
          </p:cNvPr>
          <p:cNvSpPr/>
          <p:nvPr/>
        </p:nvSpPr>
        <p:spPr>
          <a:xfrm>
            <a:off x="7216996" y="4657003"/>
            <a:ext cx="1301700" cy="418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Usagi</a:t>
            </a:r>
          </a:p>
        </p:txBody>
      </p:sp>
      <p:sp>
        <p:nvSpPr>
          <p:cNvPr id="43" name="Shape 763">
            <a:extLst>
              <a:ext uri="{FF2B5EF4-FFF2-40B4-BE49-F238E27FC236}">
                <a16:creationId xmlns:a16="http://schemas.microsoft.com/office/drawing/2014/main" id="{598E8808-D189-433B-8AFF-4D19C14D74FA}"/>
              </a:ext>
            </a:extLst>
          </p:cNvPr>
          <p:cNvSpPr/>
          <p:nvPr/>
        </p:nvSpPr>
        <p:spPr>
          <a:xfrm>
            <a:off x="7216996" y="192985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Lauren (EMPTY)</a:t>
            </a:r>
          </a:p>
        </p:txBody>
      </p:sp>
      <p:sp>
        <p:nvSpPr>
          <p:cNvPr id="44" name="Shape 763">
            <a:extLst>
              <a:ext uri="{FF2B5EF4-FFF2-40B4-BE49-F238E27FC236}">
                <a16:creationId xmlns:a16="http://schemas.microsoft.com/office/drawing/2014/main" id="{C385FEA3-EB6A-4CF0-9810-228576756F43}"/>
              </a:ext>
            </a:extLst>
          </p:cNvPr>
          <p:cNvSpPr/>
          <p:nvPr/>
        </p:nvSpPr>
        <p:spPr>
          <a:xfrm>
            <a:off x="7216996" y="302071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763">
            <a:extLst>
              <a:ext uri="{FF2B5EF4-FFF2-40B4-BE49-F238E27FC236}">
                <a16:creationId xmlns:a16="http://schemas.microsoft.com/office/drawing/2014/main" id="{43EE746A-4903-4381-9C98-8E6D5AC112A0}"/>
              </a:ext>
            </a:extLst>
          </p:cNvPr>
          <p:cNvSpPr/>
          <p:nvPr/>
        </p:nvSpPr>
        <p:spPr>
          <a:xfrm>
            <a:off x="7216996" y="356614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Synpuf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(100K)</a:t>
            </a:r>
          </a:p>
        </p:txBody>
      </p:sp>
      <p:pic>
        <p:nvPicPr>
          <p:cNvPr id="2050" name="Picture 2" descr="PostgreSQL Elephant Logo">
            <a:extLst>
              <a:ext uri="{FF2B5EF4-FFF2-40B4-BE49-F238E27FC236}">
                <a16:creationId xmlns:a16="http://schemas.microsoft.com/office/drawing/2014/main" id="{C7E0494E-FF38-463A-AFC9-44F953F5C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66" y="2085430"/>
            <a:ext cx="443181" cy="45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0031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231984"/>
              </p:ext>
            </p:extLst>
          </p:nvPr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947042"/>
              </p:ext>
            </p:extLst>
          </p:nvPr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44808122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45600549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7" name="Picture 2" descr="Image result for pusheen working">
            <a:extLst>
              <a:ext uri="{FF2B5EF4-FFF2-40B4-BE49-F238E27FC236}">
                <a16:creationId xmlns:a16="http://schemas.microsoft.com/office/drawing/2014/main" id="{38DEA003-79DA-4CD1-B00D-D7D4122C48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240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the Vocabulary does not have your source codes you will need to create a map to OMOP Vocabulary Concepts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Usagi is Japanese for rabbit and was named after the first mapping exercise it was used for; mapping source codes used in a Japanese dataset into OMOP Vocabulary concepts</a:t>
            </a:r>
          </a:p>
          <a:p>
            <a:endParaRPr lang="en-US" dirty="0"/>
          </a:p>
          <a:p>
            <a:r>
              <a:rPr lang="en-US" dirty="0"/>
              <a:t>Usagi software tool to help with process of mapping source codes to OMOP concepts</a:t>
            </a:r>
          </a:p>
          <a:p>
            <a:endParaRPr lang="en-US" dirty="0"/>
          </a:p>
          <a:p>
            <a:r>
              <a:rPr lang="en-US" dirty="0"/>
              <a:t>Usagi performs text similarity between your source codes and what is in the OMOP Vocabulary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903C0-26AD-4C4D-BDFD-88993CDE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EF7B07F9-DEDB-4D1B-A528-D3A5BDD3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341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9272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6FD0-9494-49B5-A8A9-C22233DC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D4EB6-7E6E-4745-951E-D8EBBFEBF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pPr marL="0" indent="0" algn="ctr">
              <a:buNone/>
            </a:pPr>
            <a:endParaRPr lang="en-US" sz="1600" i="1" dirty="0">
              <a:hlinkClick r:id="rId2"/>
            </a:endParaRP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http://athena.ohdsi.org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683C8-DE37-49CD-9699-C6E8F12E5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5F3E8DD-EF4B-4EAB-B77B-B897732A1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4E6AAA-8D13-4C22-BFEE-FE8010569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67" y="2782888"/>
            <a:ext cx="89630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70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C68A-F9F5-494B-B943-8A55E3A8A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C0B69-31F4-4DCE-AC2A-B8D391C3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31" y="1918997"/>
            <a:ext cx="3503840" cy="4207166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9811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2. Download </a:t>
            </a:r>
            <a:r>
              <a:rPr lang="en-US" b="1" i="1" dirty="0"/>
              <a:t>Usagi</a:t>
            </a:r>
          </a:p>
          <a:p>
            <a:pPr marL="0" indent="0" algn="ctr">
              <a:buNone/>
            </a:pPr>
            <a:endParaRPr lang="en-US" sz="200" b="1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https://github.com/OHDSI/Usagi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15407-67CB-4969-8BDF-82228913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77" y="2516643"/>
            <a:ext cx="6409645" cy="4341357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676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3. Have Usagi </a:t>
            </a:r>
            <a:r>
              <a:rPr lang="en-US" b="1" i="1" dirty="0"/>
              <a:t>build an index </a:t>
            </a:r>
            <a:r>
              <a:rPr lang="en-US" i="1" dirty="0"/>
              <a:t>on the Vocabulary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76F243-8E50-4D99-ABB1-81C877672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47" y="1808875"/>
            <a:ext cx="7003906" cy="454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623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Generate an XLSX of distinct codes from source system with descriptions and frequency</a:t>
            </a:r>
          </a:p>
          <a:p>
            <a:endParaRPr lang="en-US" dirty="0"/>
          </a:p>
          <a:p>
            <a:r>
              <a:rPr lang="en-US" dirty="0"/>
              <a:t>If the codes are not in English, use Google Translate to convert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4E15BB6-251D-45EF-B240-A146638E1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035630" y="4404405"/>
            <a:ext cx="5551713" cy="237227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40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Import the codes into Usagi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C20DC-571E-4B35-8E66-B3C28F77D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3" y="2526063"/>
            <a:ext cx="7881257" cy="39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781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0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0156-D757-4C90-954F-8D904664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 for Accessing a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C5D23-E031-4FBC-94D2-E4705C79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LINK TBD</a:t>
            </a:r>
          </a:p>
          <a:p>
            <a:pPr marL="0" indent="0" algn="ctr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457200" indent="-457200"/>
            <a:r>
              <a:rPr lang="en-US" dirty="0">
                <a:highlight>
                  <a:srgbClr val="FFFF00"/>
                </a:highlight>
              </a:rPr>
              <a:t>Pick one of the rows and put your name on the second column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6C3F8-5CD1-4934-92D0-8C7642FF6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388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1" y="3624944"/>
            <a:ext cx="7658100" cy="1208313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875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3058886" y="2154690"/>
            <a:ext cx="767444" cy="173151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795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0" y="4570854"/>
            <a:ext cx="7701643" cy="2244532"/>
          </a:xfrm>
          <a:prstGeom prst="frame">
            <a:avLst>
              <a:gd name="adj1" fmla="val 66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295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  <a:endParaRPr lang="en-US" b="1" i="1" dirty="0"/>
          </a:p>
          <a:p>
            <a:pPr marL="0" indent="0" algn="ctr">
              <a:buNone/>
            </a:pPr>
            <a:endParaRPr lang="en-US" b="1" i="1" dirty="0"/>
          </a:p>
          <a:p>
            <a:r>
              <a:rPr lang="en-US" dirty="0"/>
              <a:t>It is okay to map to zero or 0 – “No matching concept”</a:t>
            </a:r>
          </a:p>
          <a:p>
            <a:endParaRPr lang="en-US" dirty="0"/>
          </a:p>
          <a:p>
            <a:r>
              <a:rPr lang="en-US" dirty="0"/>
              <a:t>A concept might end up being mapped to two concepts</a:t>
            </a:r>
          </a:p>
          <a:p>
            <a:endParaRPr lang="en-US" dirty="0"/>
          </a:p>
          <a:p>
            <a:r>
              <a:rPr lang="en-US" dirty="0"/>
              <a:t>You might have what the system considers one domain but the OMOP Vocabulary lumps into another domain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77168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After you have completed, you will export the relationships</a:t>
            </a:r>
          </a:p>
          <a:p>
            <a:endParaRPr lang="en-US" sz="2400" dirty="0"/>
          </a:p>
          <a:p>
            <a:r>
              <a:rPr lang="en-US" sz="2400" dirty="0"/>
              <a:t>When exporting you will give a Vocabulary ID, for example JNJ_JMDC_PROVIDERS would signify a Johnson &amp; Johnson map for the database JMDC for provider codes.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R74.02 - Acute pharyngitis = 25297 - Acute pharyngitis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7E6483-C54E-4112-9278-B20C9B5CD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972135"/>
              </p:ext>
            </p:extLst>
          </p:nvPr>
        </p:nvGraphicFramePr>
        <p:xfrm>
          <a:off x="200010" y="4154501"/>
          <a:ext cx="8758933" cy="12343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12213">
                  <a:extLst>
                    <a:ext uri="{9D8B030D-6E8A-4147-A177-3AD203B41FA5}">
                      <a16:colId xmlns:a16="http://schemas.microsoft.com/office/drawing/2014/main" val="252396873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55497910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49166267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84817116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36076742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26117864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94598633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89824475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743064579"/>
                    </a:ext>
                  </a:extLst>
                </a:gridCol>
              </a:tblGrid>
              <a:tr h="1510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concept_id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concept_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start_date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end_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invalid_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reason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096072"/>
                  </a:ext>
                </a:extLst>
              </a:tr>
              <a:tr h="151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R74.02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TEST_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VOCAB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Acute pharyngitis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25297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SNOMED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1/1/1970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12/31/2099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extLst>
                  <a:ext uri="{0D108BD9-81ED-4DB2-BD59-A6C34878D82A}">
                    <a16:rowId xmlns:a16="http://schemas.microsoft.com/office/drawing/2014/main" val="270794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998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You then load your generated maps into the empty Vocabulary table.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7A2A6-EA08-47FD-858D-24CB1B1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52" y="2806113"/>
            <a:ext cx="2847296" cy="33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421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05562D3C-CD78-4551-8D5B-7E46EDFAE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035844"/>
            <a:ext cx="685800" cy="6858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CCFF1626-6C81-4614-B6B6-2D9AE072F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834243"/>
            <a:ext cx="685800" cy="6858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788BBEA5-70DF-4EE5-9610-368763995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263264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470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provided a small subset of codes to try to map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Tutorial-ETL/blob/master/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materials/Usagi/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DUTCH_ICPC_CONDITION_CODES_TO_MAP.xlsx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condition codes are in Dutch ICPC codes and need to be mapped to standard concepts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361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Your mission:</a:t>
            </a:r>
          </a:p>
          <a:p>
            <a:pPr lvl="1"/>
            <a:r>
              <a:rPr lang="en-US" dirty="0"/>
              <a:t>Download the codes to map</a:t>
            </a:r>
          </a:p>
          <a:p>
            <a:pPr lvl="1"/>
            <a:r>
              <a:rPr lang="en-US" dirty="0"/>
              <a:t>Translate codes to English</a:t>
            </a:r>
          </a:p>
          <a:p>
            <a:pPr lvl="1"/>
            <a:r>
              <a:rPr lang="en-US" dirty="0"/>
              <a:t>Import codes into Usagi</a:t>
            </a:r>
          </a:p>
          <a:p>
            <a:pPr lvl="1"/>
            <a:r>
              <a:rPr lang="en-US" dirty="0"/>
              <a:t>Map to standard concepts</a:t>
            </a:r>
          </a:p>
          <a:p>
            <a:pPr lvl="1"/>
            <a:r>
              <a:rPr lang="en-US" dirty="0"/>
              <a:t>Export SOURCE_TO_CONCEPT_MAP </a:t>
            </a:r>
            <a:br>
              <a:rPr lang="en-US" dirty="0"/>
            </a:br>
            <a:r>
              <a:rPr lang="en-US" dirty="0"/>
              <a:t>table</a:t>
            </a:r>
          </a:p>
          <a:p>
            <a:pPr lvl="1"/>
            <a:endParaRPr lang="en-US" dirty="0"/>
          </a:p>
          <a:p>
            <a:r>
              <a:rPr lang="en-US" dirty="0"/>
              <a:t>For help review the User Guide:</a:t>
            </a:r>
          </a:p>
          <a:p>
            <a:pPr lvl="1"/>
            <a:r>
              <a:rPr lang="en-US" dirty="0">
                <a:hlinkClick r:id="rId2"/>
              </a:rPr>
              <a:t>http://www.ohdsi.org/web/wiki/doku.php?id=documentation:software:usagi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582" y="1100386"/>
            <a:ext cx="2249714" cy="2384855"/>
          </a:xfrm>
          <a:prstGeom prst="rect">
            <a:avLst/>
          </a:prstGeom>
        </p:spPr>
      </p:pic>
      <p:pic>
        <p:nvPicPr>
          <p:cNvPr id="10" name="Picture 2" descr="Image result for pusheen working">
            <a:extLst>
              <a:ext uri="{FF2B5EF4-FFF2-40B4-BE49-F238E27FC236}">
                <a16:creationId xmlns:a16="http://schemas.microsoft.com/office/drawing/2014/main" id="{ED72EA41-7035-44C4-8B68-F8559C077C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582" y="30987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0810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7347857" y="3429000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90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09020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Basic SQL ETL</a:t>
            </a:r>
          </a:p>
          <a:p>
            <a:r>
              <a:rPr lang="en-US" dirty="0">
                <a:highlight>
                  <a:srgbClr val="FFFF00"/>
                </a:highlight>
              </a:rPr>
              <a:t>Discussion about investing in having people help you</a:t>
            </a:r>
          </a:p>
          <a:p>
            <a:r>
              <a:rPr lang="en-US" dirty="0">
                <a:highlight>
                  <a:srgbClr val="FFFF00"/>
                </a:highlight>
              </a:rPr>
              <a:t>Testing (show this – not something for people to try in class)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C519-456A-420B-9212-B48B2EFE5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7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3CA833E5-B07A-49FE-B265-62D6B35B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755" y="1575379"/>
            <a:ext cx="4414157" cy="441415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6239578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There are multiple tools available to implement your ETL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this example we created a builder using SQL and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C519-456A-420B-9212-B48B2EFE5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1026" name="Picture 2" descr="Image result for R">
            <a:extLst>
              <a:ext uri="{FF2B5EF4-FFF2-40B4-BE49-F238E27FC236}">
                <a16:creationId xmlns:a16="http://schemas.microsoft.com/office/drawing/2014/main" id="{3AE7BE10-1319-4CD3-A6EA-4CAED977E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12" y="2534533"/>
            <a:ext cx="1667443" cy="129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ostgresql">
            <a:extLst>
              <a:ext uri="{FF2B5EF4-FFF2-40B4-BE49-F238E27FC236}">
                <a16:creationId xmlns:a16="http://schemas.microsoft.com/office/drawing/2014/main" id="{A681835B-F2B8-44FC-A36D-B864C9135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089" y="2534533"/>
            <a:ext cx="1905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coding language">
            <a:extLst>
              <a:ext uri="{FF2B5EF4-FFF2-40B4-BE49-F238E27FC236}">
                <a16:creationId xmlns:a16="http://schemas.microsoft.com/office/drawing/2014/main" id="{CF641DC0-5616-4CC0-949F-C1F1554D3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489" y="2534533"/>
            <a:ext cx="3577866" cy="178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5455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818152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897464-DF6F-45B7-8B7A-D99C37C5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34" y="1535113"/>
            <a:ext cx="4040188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Together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E803E9-1A18-4E00-9EB4-38BACE921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On your 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16" y="2452291"/>
            <a:ext cx="2028825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44F0-8B4C-4C62-BB50-1FFCE357B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134" y="2428478"/>
            <a:ext cx="20383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004F0-3B90-4F43-B82D-69B0A397A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16" y="3138487"/>
            <a:ext cx="2028825" cy="581025"/>
          </a:xfrm>
          <a:prstGeom prst="rect">
            <a:avLst/>
          </a:prstGeom>
        </p:spPr>
      </p:pic>
      <p:pic>
        <p:nvPicPr>
          <p:cNvPr id="13" name="Picture 2" descr="Image result for pusheen working">
            <a:extLst>
              <a:ext uri="{FF2B5EF4-FFF2-40B4-BE49-F238E27FC236}">
                <a16:creationId xmlns:a16="http://schemas.microsoft.com/office/drawing/2014/main" id="{065EC370-6C21-48CE-A3B9-36B806417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2" y="3646023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3255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90DB-BA3D-4A04-A4A8-25C958CA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6C07D-928B-4331-85A2-CB9BCA801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250C9-5D76-4C56-9443-91DFEFA16A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Walk through the person </a:t>
            </a:r>
            <a:r>
              <a:rPr lang="en-US" dirty="0" err="1"/>
              <a:t>sql</a:t>
            </a:r>
            <a:r>
              <a:rPr lang="en-US" dirty="0"/>
              <a:t> without R at first</a:t>
            </a:r>
          </a:p>
          <a:p>
            <a:r>
              <a:rPr lang="en-US" dirty="0"/>
              <a:t>Highlight the logic from the github.io and show how it is implemented in the </a:t>
            </a:r>
            <a:r>
              <a:rPr lang="en-US" dirty="0" err="1"/>
              <a:t>sql</a:t>
            </a:r>
            <a:r>
              <a:rPr lang="en-US" dirty="0"/>
              <a:t>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923EEB-C0A1-47ED-99AB-27E5770366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983AAD-588D-48FE-9806-9EC41CF5073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Note about how you can create any intermediate tables you need, you just need to end with the correct tables</a:t>
            </a:r>
          </a:p>
          <a:p>
            <a:r>
              <a:rPr lang="en-US" dirty="0"/>
              <a:t>This is especially important for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71DB9-6EE9-4DDB-82EA-9A98D4A9B1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782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5615447" y="3428999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624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TEST CASES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ACHILLES REVIEW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Wonky test cases will be included in </a:t>
            </a:r>
            <a:r>
              <a:rPr lang="en-US" dirty="0" err="1">
                <a:highlight>
                  <a:srgbClr val="FFFF00"/>
                </a:highlight>
              </a:rPr>
              <a:t>Synthea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7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35941AF8-3882-424B-B842-964DF633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243" y="2443843"/>
            <a:ext cx="4414157" cy="441415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9551675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EAB10-9065-44A8-B04F-DC235D3D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3870711"/>
            <a:ext cx="1543050" cy="504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CB8D49-BEDE-4424-AFBC-1EFA1355D0C3}"/>
              </a:ext>
            </a:extLst>
          </p:cNvPr>
          <p:cNvSpPr/>
          <p:nvPr/>
        </p:nvSpPr>
        <p:spPr>
          <a:xfrm>
            <a:off x="59608" y="4499379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Vocab?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71A8-FD27-4BF3-A44A-752AB07F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871" y="2575561"/>
            <a:ext cx="822586" cy="8225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5B52D95-DDCC-4471-926E-171B8E9EADA8}"/>
              </a:ext>
            </a:extLst>
          </p:cNvPr>
          <p:cNvSpPr/>
          <p:nvPr/>
        </p:nvSpPr>
        <p:spPr>
          <a:xfrm>
            <a:off x="77070" y="3324675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Bug Found?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E7950BF0-93C6-432A-BC41-3EDF6634FA42}"/>
              </a:ext>
            </a:extLst>
          </p:cNvPr>
          <p:cNvSpPr/>
          <p:nvPr/>
        </p:nvSpPr>
        <p:spPr>
          <a:xfrm>
            <a:off x="809244" y="1331168"/>
            <a:ext cx="523647" cy="60489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2FB6FF-F96E-4E52-9667-6DE037C50048}"/>
              </a:ext>
            </a:extLst>
          </p:cNvPr>
          <p:cNvSpPr/>
          <p:nvPr/>
        </p:nvSpPr>
        <p:spPr>
          <a:xfrm>
            <a:off x="52623" y="1929230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Changed or Updated Raw Data?</a:t>
            </a:r>
          </a:p>
        </p:txBody>
      </p:sp>
      <p:pic>
        <p:nvPicPr>
          <p:cNvPr id="54" name="Picture 4" descr="Image result for pusheen transparent background">
            <a:extLst>
              <a:ext uri="{FF2B5EF4-FFF2-40B4-BE49-F238E27FC236}">
                <a16:creationId xmlns:a16="http://schemas.microsoft.com/office/drawing/2014/main" id="{C6A4807A-3BA2-411D-B353-B9223E23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12" y="3600748"/>
            <a:ext cx="1522917" cy="152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3B0802-4AEC-47BD-BF80-B16240299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869" y="3657645"/>
            <a:ext cx="1466020" cy="1466020"/>
          </a:xfrm>
          <a:prstGeom prst="rect">
            <a:avLst/>
          </a:prstGeom>
        </p:spPr>
      </p:pic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39DCBA07-0EEB-46FA-B378-6E7E2561D6A4}"/>
              </a:ext>
            </a:extLst>
          </p:cNvPr>
          <p:cNvSpPr/>
          <p:nvPr/>
        </p:nvSpPr>
        <p:spPr>
          <a:xfrm>
            <a:off x="4700889" y="2321389"/>
            <a:ext cx="675609" cy="762162"/>
          </a:xfrm>
          <a:prstGeom prst="verticalScroll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55174-D705-4144-A24F-41A959E5429C}"/>
              </a:ext>
            </a:extLst>
          </p:cNvPr>
          <p:cNvSpPr/>
          <p:nvPr/>
        </p:nvSpPr>
        <p:spPr>
          <a:xfrm>
            <a:off x="5038693" y="4870636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technical person implements the ETL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D08640-25B1-44C6-B296-028A26E5CE93}"/>
              </a:ext>
            </a:extLst>
          </p:cNvPr>
          <p:cNvSpPr/>
          <p:nvPr/>
        </p:nvSpPr>
        <p:spPr>
          <a:xfrm>
            <a:off x="2969476" y="4879337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are involved in quality control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100BA2-D0F6-419B-BFEE-9FDD19AEC7CD}"/>
              </a:ext>
            </a:extLst>
          </p:cNvPr>
          <p:cNvSpPr/>
          <p:nvPr/>
        </p:nvSpPr>
        <p:spPr>
          <a:xfrm rot="2775711">
            <a:off x="5459164" y="3192862"/>
            <a:ext cx="669579" cy="664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C3D346A-5AA9-4B8D-98A4-35C7EB6A40A5}"/>
              </a:ext>
            </a:extLst>
          </p:cNvPr>
          <p:cNvSpPr/>
          <p:nvPr/>
        </p:nvSpPr>
        <p:spPr>
          <a:xfrm rot="10800000">
            <a:off x="4627089" y="4062862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FF063AB-87FC-4204-A6B1-963009939573}"/>
              </a:ext>
            </a:extLst>
          </p:cNvPr>
          <p:cNvSpPr/>
          <p:nvPr/>
        </p:nvSpPr>
        <p:spPr>
          <a:xfrm rot="18993669">
            <a:off x="3918379" y="3006685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F06341-B142-4DF8-AECA-E8557BC3AFA4}"/>
              </a:ext>
            </a:extLst>
          </p:cNvPr>
          <p:cNvSpPr/>
          <p:nvPr/>
        </p:nvSpPr>
        <p:spPr>
          <a:xfrm>
            <a:off x="4158085" y="1606065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ETL Documentation 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18FB5AD-D156-4E17-865F-6A265499D881}"/>
              </a:ext>
            </a:extLst>
          </p:cNvPr>
          <p:cNvSpPr/>
          <p:nvPr/>
        </p:nvSpPr>
        <p:spPr>
          <a:xfrm>
            <a:off x="2143500" y="1329146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361A5A-6DF6-4100-87E7-6DF2175FAA90}"/>
              </a:ext>
            </a:extLst>
          </p:cNvPr>
          <p:cNvSpPr/>
          <p:nvPr/>
        </p:nvSpPr>
        <p:spPr>
          <a:xfrm>
            <a:off x="2143500" y="2627441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FC45633-CBB3-4852-A0FB-9B27BA9B2E0B}"/>
              </a:ext>
            </a:extLst>
          </p:cNvPr>
          <p:cNvSpPr/>
          <p:nvPr/>
        </p:nvSpPr>
        <p:spPr>
          <a:xfrm>
            <a:off x="2143500" y="5114375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EBEB9D60-424E-4C83-8850-F6541D60CB9E}"/>
              </a:ext>
            </a:extLst>
          </p:cNvPr>
          <p:cNvSpPr/>
          <p:nvPr/>
        </p:nvSpPr>
        <p:spPr>
          <a:xfrm>
            <a:off x="7870040" y="2972739"/>
            <a:ext cx="1012371" cy="91252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1CBFAA-FB20-4498-84C9-D1FB66457550}"/>
              </a:ext>
            </a:extLst>
          </p:cNvPr>
          <p:cNvSpPr/>
          <p:nvPr/>
        </p:nvSpPr>
        <p:spPr>
          <a:xfrm>
            <a:off x="7308008" y="3956008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Updated CDM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F03CDCA-58CD-4DD4-80C8-4831FB3CA572}"/>
              </a:ext>
            </a:extLst>
          </p:cNvPr>
          <p:cNvSpPr/>
          <p:nvPr/>
        </p:nvSpPr>
        <p:spPr>
          <a:xfrm>
            <a:off x="6928927" y="3098048"/>
            <a:ext cx="840143" cy="822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C7B0AE73-0DB3-4DB2-AFA6-DD2D6988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6" y="5123665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4D650C0-282C-408F-90FC-0561E732F0A8}"/>
              </a:ext>
            </a:extLst>
          </p:cNvPr>
          <p:cNvSpPr/>
          <p:nvPr/>
        </p:nvSpPr>
        <p:spPr>
          <a:xfrm>
            <a:off x="80019" y="5930022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CDM Update?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E094D59-3B26-43A8-83A6-2EBE15B61932}"/>
              </a:ext>
            </a:extLst>
          </p:cNvPr>
          <p:cNvSpPr/>
          <p:nvPr/>
        </p:nvSpPr>
        <p:spPr>
          <a:xfrm>
            <a:off x="2143500" y="3711830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3E97-ABF3-443A-9417-125907C2B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31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835A2D-8095-498E-8D9B-B7B7D2ED2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ETL Pain Points</a:t>
            </a:r>
          </a:p>
        </p:txBody>
      </p:sp>
      <p:pic>
        <p:nvPicPr>
          <p:cNvPr id="10242" name="Picture 2" descr="Image result for pusheen transparent background sad">
            <a:extLst>
              <a:ext uri="{FF2B5EF4-FFF2-40B4-BE49-F238E27FC236}">
                <a16:creationId xmlns:a16="http://schemas.microsoft.com/office/drawing/2014/main" id="{890A8F37-9576-4902-AD3E-CD8A5282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890" y="3599916"/>
            <a:ext cx="1918620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202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A3C6-10B8-4A76-95DB-61B5762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5161-25D2-4664-8F41-3F6C0C13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111704"/>
            <a:ext cx="8505825" cy="1543050"/>
          </a:xfrm>
          <a:prstGeom prst="rect">
            <a:avLst/>
          </a:prstGeom>
        </p:spPr>
      </p:pic>
      <p:pic>
        <p:nvPicPr>
          <p:cNvPr id="1026" name="Picture 2" descr="An external file that holds a picture, illustration, etc.&#10;Object name is 40264_2014_214_Fig1_HTML.jpg">
            <a:extLst>
              <a:ext uri="{FF2B5EF4-FFF2-40B4-BE49-F238E27FC236}">
                <a16:creationId xmlns:a16="http://schemas.microsoft.com/office/drawing/2014/main" id="{50D6050F-533B-488B-9EF6-1C68A39A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2" y="2654754"/>
            <a:ext cx="54102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B0147-2766-4FC1-A3B6-62EEABB717C9}"/>
              </a:ext>
            </a:extLst>
          </p:cNvPr>
          <p:cNvSpPr txBox="1"/>
          <p:nvPr/>
        </p:nvSpPr>
        <p:spPr>
          <a:xfrm>
            <a:off x="6178663" y="3731844"/>
            <a:ext cx="247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need to map all terms to get good data coverage!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5321-0E56-4A23-A861-F05EFE2E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472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2551-67B8-4284-B75B-30D06663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Comfort with Data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22A12-C96D-4B76-A120-82098C98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C54378-A742-461D-9B7D-42A0BF17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is data that is not of research quality or there are methods to adjust, use the ETL to standardize that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4E19E1B-BA55-40A0-990A-B1D8EB1C77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580238"/>
              </p:ext>
            </p:extLst>
          </p:nvPr>
        </p:nvGraphicFramePr>
        <p:xfrm>
          <a:off x="666203" y="2956560"/>
          <a:ext cx="8020597" cy="2682240"/>
        </p:xfrm>
        <a:graphic>
          <a:graphicData uri="http://schemas.openxmlformats.org/drawingml/2006/table">
            <a:tbl>
              <a:tblPr/>
              <a:tblGrid>
                <a:gridCol w="614825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1872343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Example Patient Drop Counts from a CDM Build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102178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to Drop Someone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Person Count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Unknown gender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23,592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past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749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post earliest observation period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3,836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Gender changes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     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50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81156" y="6315166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1F1B-ED04-45AE-9694-40DB88D3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3391-214B-456F-A2DF-922AE6089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TA office hours:  1:1 advice</a:t>
            </a:r>
          </a:p>
          <a:p>
            <a:r>
              <a:rPr lang="en-US" dirty="0">
                <a:highlight>
                  <a:srgbClr val="FFFF00"/>
                </a:highlight>
              </a:rPr>
              <a:t>How do you make sure you have quality of data</a:t>
            </a:r>
          </a:p>
          <a:p>
            <a:r>
              <a:rPr lang="en-US" dirty="0">
                <a:highlight>
                  <a:srgbClr val="FFFF00"/>
                </a:highlight>
              </a:rPr>
              <a:t>Examples of bad structures (example of DX1,2,3,4) - Give example of the complexity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ETL real world scenario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Sign off on an ETL complete, or handling Vocab updates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How do you update it?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Things you should be thinking about to do with a data custodian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One code maps to multiple codes</a:t>
            </a:r>
          </a:p>
          <a:p>
            <a:pPr marL="5715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331B2-5994-4BE5-8185-8A5DEDAE0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827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E75B-9D84-4FFE-A7F0-CC7C6A90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D0CA-E875-4CF2-95FA-4D5F12AA0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856" y="1219200"/>
            <a:ext cx="6291943" cy="4906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Anthony Molinaro who wrote the </a:t>
            </a:r>
            <a:r>
              <a:rPr lang="en-US" dirty="0" err="1"/>
              <a:t>Synthea</a:t>
            </a:r>
            <a:r>
              <a:rPr lang="en-US" dirty="0"/>
              <a:t> CDM Builder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James Wiggins who helps us prepare an AWS instance for use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PETER TO ADD OTHER PEOPLE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Pusheen</a:t>
            </a:r>
            <a:r>
              <a:rPr lang="en-US" dirty="0"/>
              <a:t> the Cat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http://pusheen.com/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3AD27-8B3E-49C5-9507-AE7287A57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1026" name="Picture 2" descr="https://avatars0.githubusercontent.com/u/31700317?s=400&amp;v=4">
            <a:extLst>
              <a:ext uri="{FF2B5EF4-FFF2-40B4-BE49-F238E27FC236}">
                <a16:creationId xmlns:a16="http://schemas.microsoft.com/office/drawing/2014/main" id="{E8EC0FB3-DC93-4F1A-9E00-46139108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1480457" cy="1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ohdsi.org/wp-content/uploads/2018/10/James_Wiggins_photo.jpg">
            <a:extLst>
              <a:ext uri="{FF2B5EF4-FFF2-40B4-BE49-F238E27FC236}">
                <a16:creationId xmlns:a16="http://schemas.microsoft.com/office/drawing/2014/main" id="{83DB01C5-6CDE-41A1-B806-B682714DD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90" y="2751166"/>
            <a:ext cx="11334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Pusheen">
            <a:extLst>
              <a:ext uri="{FF2B5EF4-FFF2-40B4-BE49-F238E27FC236}">
                <a16:creationId xmlns:a16="http://schemas.microsoft.com/office/drawing/2014/main" id="{570C0D0A-42D9-4A9A-92B3-9173F056C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6" y="4326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6600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A2F2-C522-433A-8F5A-5FEDA1D2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DF741-6261-4417-BB17-C6916FDDB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Advanced questions 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B18A3-ACAA-43D6-928A-73302862A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2605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AD83C48-3580-4B4C-8817-1B2294EB4403}" vid="{D74E4C50-B0C5-4596-B266-3AEBB0D0F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4686</TotalTime>
  <Words>5389</Words>
  <Application>Microsoft Office PowerPoint</Application>
  <PresentationFormat>On-screen Show (4:3)</PresentationFormat>
  <Paragraphs>1076</Paragraphs>
  <Slides>92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7" baseType="lpstr">
      <vt:lpstr>Arial</vt:lpstr>
      <vt:lpstr>Calibri</vt:lpstr>
      <vt:lpstr>Consolas</vt:lpstr>
      <vt:lpstr>Wingdings</vt:lpstr>
      <vt:lpstr>Theme1</vt:lpstr>
      <vt:lpstr>OMOP Common Data Model Extract, Transform &amp; Load Tutorial</vt:lpstr>
      <vt:lpstr>What this tutorial will provide . . . </vt:lpstr>
      <vt:lpstr>Agenda</vt:lpstr>
      <vt:lpstr>Instructors</vt:lpstr>
      <vt:lpstr>Ground Rules</vt:lpstr>
      <vt:lpstr>OHDSI in a Box</vt:lpstr>
      <vt:lpstr>Directions for Accessing a VM</vt:lpstr>
      <vt:lpstr>OHDSI’s Mission &amp; Vision</vt:lpstr>
      <vt:lpstr>Current  Approach: “One Study – One Script“</vt:lpstr>
      <vt:lpstr>Solution: Data Standardization Enables Systematic Research</vt:lpstr>
      <vt:lpstr>CDM Version 6 Key Domains</vt:lpstr>
      <vt:lpstr>Why the CDM?</vt:lpstr>
      <vt:lpstr>Why the CDM?</vt:lpstr>
      <vt:lpstr>ETL</vt:lpstr>
      <vt:lpstr>ETL Process</vt:lpstr>
      <vt:lpstr>ETL Process</vt:lpstr>
      <vt:lpstr>Hands On Exercises for Today</vt:lpstr>
      <vt:lpstr>PowerPoint Presentation</vt:lpstr>
      <vt:lpstr>A Patient’s Story:  Lauren</vt:lpstr>
      <vt:lpstr>What data do we have?</vt:lpstr>
      <vt:lpstr>Data Format</vt:lpstr>
      <vt:lpstr>Synthea Tables</vt:lpstr>
      <vt:lpstr>Raw Data</vt:lpstr>
      <vt:lpstr>Tools help us get started . . . </vt:lpstr>
      <vt:lpstr>White Rabbit - Location</vt:lpstr>
      <vt:lpstr>White Rabbit - Scan</vt:lpstr>
      <vt:lpstr>White Rabbit - Scan</vt:lpstr>
      <vt:lpstr>White Rabbit - Scan</vt:lpstr>
      <vt:lpstr>White Rabbit – Scan Report</vt:lpstr>
      <vt:lpstr>White Rabbit – Scan Report: raw_synthea</vt:lpstr>
      <vt:lpstr>White Rabbit – Scan Report: raw_synthea</vt:lpstr>
      <vt:lpstr>White Rabbit – Scan Report: raw_synthea</vt:lpstr>
      <vt:lpstr>White Rabbit – Scan Report: raw_synthea</vt:lpstr>
      <vt:lpstr>Now Your Turn: Scan Lauren’s Data</vt:lpstr>
      <vt:lpstr>Now Your Turn: Scan Lauren’s Data</vt:lpstr>
      <vt:lpstr>Now Your Turn: Scan Lauren’s Data</vt:lpstr>
      <vt:lpstr>White Rabbit</vt:lpstr>
      <vt:lpstr>Rabbit in a Hat</vt:lpstr>
      <vt:lpstr>Rabbit in a Hat</vt:lpstr>
      <vt:lpstr>Rabbit in a Hat</vt:lpstr>
      <vt:lpstr>Rabbit in a Hat</vt:lpstr>
      <vt:lpstr>Rabbit in a Hat</vt:lpstr>
      <vt:lpstr>Resources</vt:lpstr>
      <vt:lpstr>Some Parting Thoughts On ETL </vt:lpstr>
      <vt:lpstr>PowerPoint Presentation</vt:lpstr>
      <vt:lpstr>Standardizing Terminologies</vt:lpstr>
      <vt:lpstr>OMOP Vocab</vt:lpstr>
      <vt:lpstr>OMOP Vocab</vt:lpstr>
      <vt:lpstr>Mapping a Lauren Row to CONCEPT_ID</vt:lpstr>
      <vt:lpstr>Source to Standard</vt:lpstr>
      <vt:lpstr>Source to Standard</vt:lpstr>
      <vt:lpstr>Source to Standard</vt:lpstr>
      <vt:lpstr>Source to Standard</vt:lpstr>
      <vt:lpstr>Mapping a Lauren Row to CONCEPT_ID: Source to Standard</vt:lpstr>
      <vt:lpstr>Source to Source</vt:lpstr>
      <vt:lpstr>Source to Source</vt:lpstr>
      <vt:lpstr>Mapping a Lauren Row to CONCEPT_ID: Source to Source</vt:lpstr>
      <vt:lpstr>Mapping a Lauren Row to CONCEPT_ID: Source to Source</vt:lpstr>
      <vt:lpstr>Mapping Source Codes – Your turn</vt:lpstr>
      <vt:lpstr>Mapping Source Codes – Your turn</vt:lpstr>
      <vt:lpstr>Usagi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– Your Turn</vt:lpstr>
      <vt:lpstr>Usagi – Your Turn</vt:lpstr>
      <vt:lpstr>Usagi – Your Turn</vt:lpstr>
      <vt:lpstr>PowerPoint Presentation</vt:lpstr>
      <vt:lpstr>Basic ETL</vt:lpstr>
      <vt:lpstr>ETL Implementation</vt:lpstr>
      <vt:lpstr>ETL Implementation</vt:lpstr>
      <vt:lpstr>PowerPoint Presentation</vt:lpstr>
      <vt:lpstr>PowerPoint Presentation</vt:lpstr>
      <vt:lpstr>Quality</vt:lpstr>
      <vt:lpstr>ETL Maintenance</vt:lpstr>
      <vt:lpstr>ETL Pain Points</vt:lpstr>
      <vt:lpstr>80/20 Rule</vt:lpstr>
      <vt:lpstr>Comfort with Data Loss</vt:lpstr>
      <vt:lpstr>PowerPoint Presentation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Common Data Model Extract, Transform &amp; Load Tutorial</dc:title>
  <dc:creator>Voss, Erica</dc:creator>
  <cp:lastModifiedBy>Voss, Erica </cp:lastModifiedBy>
  <cp:revision>143</cp:revision>
  <dcterms:created xsi:type="dcterms:W3CDTF">2018-12-19T18:52:50Z</dcterms:created>
  <dcterms:modified xsi:type="dcterms:W3CDTF">2019-03-20T14:20:14Z</dcterms:modified>
</cp:coreProperties>
</file>